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43" r:id="rId5"/>
    <p:sldId id="2147483337" r:id="rId6"/>
    <p:sldId id="2147483301" r:id="rId7"/>
    <p:sldId id="2147483302" r:id="rId8"/>
    <p:sldId id="2147483300" r:id="rId9"/>
    <p:sldId id="2147483025" r:id="rId10"/>
    <p:sldId id="2147483313" r:id="rId11"/>
    <p:sldId id="2147483306" r:id="rId12"/>
    <p:sldId id="2147483336" r:id="rId13"/>
    <p:sldId id="214748333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EFEE7B-4E5A-4883-8865-38CB0B999752}">
          <p14:sldIdLst>
            <p14:sldId id="343"/>
            <p14:sldId id="2147483337"/>
            <p14:sldId id="2147483301"/>
            <p14:sldId id="2147483302"/>
            <p14:sldId id="2147483300"/>
            <p14:sldId id="2147483025"/>
            <p14:sldId id="2147483313"/>
            <p14:sldId id="2147483306"/>
            <p14:sldId id="2147483336"/>
            <p14:sldId id="2147483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20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640523-4725-5DA0-6FFD-36F9EC0ACECD}" name="Magdalena Zawadzka" initials="MZ" userId="S::magdalena.zawadzka@ryvu.com::56db1a70-d09d-4653-a29f-631d25e782e8" providerId="AD"/>
  <p188:author id="{BA3FB125-295E-AFBF-2588-52A022A93394}" name="Krzysztof Brzózka" initials="KB" userId="S::krzysztof.brzozka@ryvu.com::870f6b93-a917-45d7-af94-4049b5c3e53d" providerId="AD"/>
  <p188:author id="{83606426-B0AA-230C-C93B-BC2739B81C55}" name="Olga Uzun" initials="OU" userId="e86e3b5cb593628b" providerId="Windows Live"/>
  <p188:author id="{837AEF3D-BCAA-25BB-2567-CA460BA207A6}" name="Kamil Sitarz" initials="KS" userId="S::kamil.sitarz@ryvu.com::bfde1704-1a59-4845-9190-9c99ce28dcda" providerId="AD"/>
  <p188:author id="{74D2353E-4E7F-A2BF-A338-8B7E8D1DC0CB}" name="Vatnak" initials="VV" userId="Vatnak" providerId="None"/>
  <p188:author id="{98DAFA66-35AB-6874-CC43-6820B728A608}" name="Bartłomiej Konicki" initials="" userId="S::bartlomiej.konicki@ryvu.com::5f9aeccc-daf1-4864-abf6-de484a8c2d8b" providerId="AD"/>
  <p188:author id="{35828A96-DB88-A09F-CFEB-798923C60F40}" name="Piotr Książek" initials="PK" userId="Piotr Książek" providerId="None"/>
  <p188:author id="{486AC198-2AC2-2D29-429E-9518DE635F5E}" name="Dominika Piwowar" initials="DP" userId="S::dominika.piwowar@blumeadvisory.com::0ee26d1a-b302-4efd-9342-b340672af398" providerId="AD"/>
  <p188:author id="{A5193CA6-5739-26C9-8386-0E0FFE805DC1}" name="Natalia Baranowska" initials="NB" userId="S::natalia.baranowska@selvita.com::d60173ef-f647-4583-bb9c-0ce2871f66da" providerId="AD"/>
  <p188:author id="{4CDD5CBB-0BB7-A439-658E-8ED40DC2A713}" name="Hendrik Nogai" initials="" userId="S::hendrik.nogai@ryvu.com::0ea536db-6507-40c9-9f96-bf0aa336968b" providerId="AD"/>
  <p188:author id="{088A94BF-1A71-6B53-830F-D2E96F425567}" name="Magdalena Marciniak" initials="MM" userId="S::magdalena.marciniak@ryvu.com::f66cd710-37be-4be9-b58a-e2a20ba60200" providerId="AD"/>
  <p188:author id="{0A7E84DC-F3A9-B3C9-BA6B-9DC8631DE475}" name="Vatnak Vat-Ho" initials="VV" userId="S::vatnak.vat-ho@ryvu.com::2934cff6-84c1-4154-a8b5-9b52b37303c6" providerId="AD"/>
  <p188:author id="{64ADC4DD-04F6-774E-0C86-826C2EB75F39}" name="Anna Wilk" initials="" userId="S::anna.wilk@ryvu.com::8d4ef6e8-a0a0-4e12-a842-29b8777ed489" providerId="AD"/>
  <p188:author id="{B0799DE9-3E7D-6071-FA30-B6E8E1298450}" name="Paweł Przewięźlikowski" initials="PP" userId="S::pawel.przewiezlikowski@ryvu.com::af581b12-7c97-4285-9ea3-20ff4c2a5c16" providerId="AD"/>
  <p188:author id="{15C0D6F3-6409-7A50-2217-20A12A1F2848}" name="Renata Windak" initials="" userId="S::renata.windak@ryvu.com::3eb4cb5c-cdce-45be-8daa-d4662c95b4f4" providerId="AD"/>
  <p188:author id="{46557AFD-BD63-FA22-B375-16A09BF9AEF0}" name="Didier Pez" initials="" userId="S::didier.pez@ryvu.com::5b327fb7-cf4f-4801-97e9-d906fa2cf4a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B4AA"/>
    <a:srgbClr val="173250"/>
    <a:srgbClr val="F16022"/>
    <a:srgbClr val="17375F"/>
    <a:srgbClr val="BFBFBF"/>
    <a:srgbClr val="8C5F8D"/>
    <a:srgbClr val="701C6F"/>
    <a:srgbClr val="F2F2F2"/>
    <a:srgbClr val="7C2B90"/>
    <a:srgbClr val="9A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375A5-45D2-4CA0-A9E2-46CD57BFB05A}" v="4975" dt="2025-06-11T18:44:17.042"/>
    <p1510:client id="{4C6A4E13-6850-4E3D-B384-33955BF7FF52}" v="1467" dt="2025-06-11T18:43:40.746"/>
    <p1510:client id="{FB33A695-BE7E-B490-2B84-419BD5A2ECAF}" v="8" dt="2025-06-11T15:57:05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1842"/>
        <p:guide pos="20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C8A659-4599-F40E-61F4-44DC5E483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07850-1ECD-6A2B-0590-AFDB6ABAB7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1A53F-3CD1-4FB8-A3FF-6A9A167E111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48D3C-26D8-C229-C697-8D090D694C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1C3CF-899A-3643-BFBD-590531FA3C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BC8C2-EE26-4F6B-9EC5-2D994E38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0834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CA1F0-F050-4570-B64F-E77A890F2CA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92D0C-0CC8-4A5A-AD12-CFC53CC3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7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92D0C-0CC8-4A5A-AD12-CFC53CC3EE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6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901AD-8E2F-D093-F6B7-B2B165326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A1FFB6-CC38-32A8-D159-52E3C3BFE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F971E9-6036-AC75-4D1F-431AE8598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30F6E-752B-B9C2-188A-AF4F3F416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92D0C-0CC8-4A5A-AD12-CFC53CC3E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93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4234C-6BA2-F063-6DE8-120D371A7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0403F9-05AC-DC96-654A-5534819C8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2A402A-9B2C-8663-CCBD-4C4217F75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62398-B843-EFF8-3875-8230F3CE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92D0C-0CC8-4A5A-AD12-CFC53CC3E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01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B6C48-EB4E-1328-437D-261BA696B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4C4BA2-CEF1-E2D9-95F4-842E9EA09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83A226-9D22-021C-B267-8065DC901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3CE8C-63A3-C9B6-7F9A-746B85577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92D0C-0CC8-4A5A-AD12-CFC53CC3E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84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92D0C-0CC8-4A5A-AD12-CFC53CC3EE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91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990F3-39E3-9A65-4016-58F9577B4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723BA-3D1E-AF1B-38B9-9A7E7F5F27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BBEFE8-0E56-C901-340A-864C38861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48757-1361-BCE1-5C32-490614518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92D0C-0CC8-4A5A-AD12-CFC53CC3E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24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92D0C-0CC8-4A5A-AD12-CFC53CC3EE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9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A9B1D-95AA-83AF-CCFA-EFF4360B9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C4C4374-73EA-BA90-E4FE-153EA1E5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D7F018D-E50B-9F0E-F525-94CE21110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310A6F5-5D07-1777-FF9B-DF11B81E0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92D0C-0CC8-4A5A-AD12-CFC53CC3EE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8C810-3B8B-61F5-40D5-37D7E3723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5851F92-0A83-737F-5815-6FD0FE37B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9B8FAF8-F35F-D9BB-6C69-E4C9876D4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CF697CC-12D3-A964-1158-C3D3B8655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92D0C-0CC8-4A5A-AD12-CFC53CC3EE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4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Mother and daughter (orang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29">
            <a:extLst>
              <a:ext uri="{FF2B5EF4-FFF2-40B4-BE49-F238E27FC236}">
                <a16:creationId xmlns:a16="http://schemas.microsoft.com/office/drawing/2014/main" id="{3504CA62-39E4-277E-8918-1EF611DB1E02}"/>
              </a:ext>
            </a:extLst>
          </p:cNvPr>
          <p:cNvSpPr/>
          <p:nvPr userDrawn="1"/>
        </p:nvSpPr>
        <p:spPr>
          <a:xfrm rot="5400000">
            <a:off x="7747151" y="579672"/>
            <a:ext cx="3797530" cy="42256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accent2"/>
            </a:bgClr>
          </a:patt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29">
            <a:extLst>
              <a:ext uri="{FF2B5EF4-FFF2-40B4-BE49-F238E27FC236}">
                <a16:creationId xmlns:a16="http://schemas.microsoft.com/office/drawing/2014/main" id="{03A15A24-CAC0-9556-6CBA-2619B86E2EDC}"/>
              </a:ext>
            </a:extLst>
          </p:cNvPr>
          <p:cNvSpPr/>
          <p:nvPr userDrawn="1"/>
        </p:nvSpPr>
        <p:spPr>
          <a:xfrm rot="5400000">
            <a:off x="9299199" y="244216"/>
            <a:ext cx="2201124" cy="2449292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46261F4-BA06-9B0F-C229-D6B42D51C74C}"/>
              </a:ext>
            </a:extLst>
          </p:cNvPr>
          <p:cNvSpPr/>
          <p:nvPr userDrawn="1"/>
        </p:nvSpPr>
        <p:spPr>
          <a:xfrm rot="5400000">
            <a:off x="6557911" y="4752225"/>
            <a:ext cx="1784570" cy="2426983"/>
          </a:xfrm>
          <a:custGeom>
            <a:avLst/>
            <a:gdLst>
              <a:gd name="connsiteX0" fmla="*/ 0 w 1784570"/>
              <a:gd name="connsiteY0" fmla="*/ 1672346 h 2426983"/>
              <a:gd name="connsiteX1" fmla="*/ 0 w 1784570"/>
              <a:gd name="connsiteY1" fmla="*/ 754637 h 2426983"/>
              <a:gd name="connsiteX2" fmla="*/ 147892 w 1784570"/>
              <a:gd name="connsiteY2" fmla="*/ 498538 h 2426983"/>
              <a:gd name="connsiteX3" fmla="*/ 942863 w 1784570"/>
              <a:gd name="connsiteY3" fmla="*/ 39684 h 2426983"/>
              <a:gd name="connsiteX4" fmla="*/ 1238646 w 1784570"/>
              <a:gd name="connsiteY4" fmla="*/ 39684 h 2426983"/>
              <a:gd name="connsiteX5" fmla="*/ 1784570 w 1784570"/>
              <a:gd name="connsiteY5" fmla="*/ 354960 h 2426983"/>
              <a:gd name="connsiteX6" fmla="*/ 1784569 w 1784570"/>
              <a:gd name="connsiteY6" fmla="*/ 2071983 h 2426983"/>
              <a:gd name="connsiteX7" fmla="*/ 1238429 w 1784570"/>
              <a:gd name="connsiteY7" fmla="*/ 2387299 h 2426983"/>
              <a:gd name="connsiteX8" fmla="*/ 942646 w 1784570"/>
              <a:gd name="connsiteY8" fmla="*/ 2387299 h 2426983"/>
              <a:gd name="connsiteX9" fmla="*/ 147891 w 1784570"/>
              <a:gd name="connsiteY9" fmla="*/ 1928445 h 2426983"/>
              <a:gd name="connsiteX10" fmla="*/ 0 w 1784570"/>
              <a:gd name="connsiteY10" fmla="*/ 1672346 h 2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4570" h="2426983">
                <a:moveTo>
                  <a:pt x="0" y="1672346"/>
                </a:moveTo>
                <a:lnTo>
                  <a:pt x="0" y="754637"/>
                </a:lnTo>
                <a:cubicBezTo>
                  <a:pt x="0" y="649031"/>
                  <a:pt x="56381" y="551449"/>
                  <a:pt x="147892" y="498538"/>
                </a:cubicBezTo>
                <a:lnTo>
                  <a:pt x="942863" y="39684"/>
                </a:lnTo>
                <a:cubicBezTo>
                  <a:pt x="1034374" y="-13228"/>
                  <a:pt x="1147136" y="-13228"/>
                  <a:pt x="1238646" y="39684"/>
                </a:cubicBezTo>
                <a:lnTo>
                  <a:pt x="1784570" y="354960"/>
                </a:lnTo>
                <a:lnTo>
                  <a:pt x="1784569" y="2071983"/>
                </a:lnTo>
                <a:lnTo>
                  <a:pt x="1238429" y="2387299"/>
                </a:lnTo>
                <a:cubicBezTo>
                  <a:pt x="1146918" y="2440211"/>
                  <a:pt x="1034156" y="2440211"/>
                  <a:pt x="942646" y="2387299"/>
                </a:cubicBezTo>
                <a:lnTo>
                  <a:pt x="147891" y="1928445"/>
                </a:lnTo>
                <a:cubicBezTo>
                  <a:pt x="56381" y="1875751"/>
                  <a:pt x="0" y="1777952"/>
                  <a:pt x="0" y="1672346"/>
                </a:cubicBezTo>
                <a:close/>
              </a:path>
            </a:pathLst>
          </a:custGeom>
          <a:pattFill prst="dkDnDiag">
            <a:fgClr>
              <a:schemeClr val="accent2"/>
            </a:fgClr>
            <a:bgClr>
              <a:schemeClr val="accent1"/>
            </a:bgClr>
          </a:pattFill>
          <a:ln w="12700" cap="flat">
            <a:noFill/>
            <a:prstDash val="dash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498338"/>
            <a:ext cx="6683374" cy="1323439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2980229"/>
            <a:ext cx="6683374" cy="54451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Subtitle | Date</a:t>
            </a:r>
          </a:p>
        </p:txBody>
      </p:sp>
      <p:pic>
        <p:nvPicPr>
          <p:cNvPr id="4" name="Picture 3" descr="A person and a child holding flowers&#10;&#10;Description automatically generated">
            <a:extLst>
              <a:ext uri="{FF2B5EF4-FFF2-40B4-BE49-F238E27FC236}">
                <a16:creationId xmlns:a16="http://schemas.microsoft.com/office/drawing/2014/main" id="{C30335E2-0918-89E6-B180-05B43F3850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6545" y="882335"/>
            <a:ext cx="4033641" cy="3620360"/>
          </a:xfrm>
          <a:custGeom>
            <a:avLst/>
            <a:gdLst>
              <a:gd name="connsiteX0" fmla="*/ 1254206 w 4033641"/>
              <a:gd name="connsiteY0" fmla="*/ 0 h 3620360"/>
              <a:gd name="connsiteX1" fmla="*/ 2779436 w 4033641"/>
              <a:gd name="connsiteY1" fmla="*/ 0 h 3620360"/>
              <a:gd name="connsiteX2" fmla="*/ 3205073 w 4033641"/>
              <a:gd name="connsiteY2" fmla="*/ 245796 h 3620360"/>
              <a:gd name="connsiteX3" fmla="*/ 3967688 w 4033641"/>
              <a:gd name="connsiteY3" fmla="*/ 1567036 h 3620360"/>
              <a:gd name="connsiteX4" fmla="*/ 3967688 w 4033641"/>
              <a:gd name="connsiteY4" fmla="*/ 2058628 h 3620360"/>
              <a:gd name="connsiteX5" fmla="*/ 3205073 w 4033641"/>
              <a:gd name="connsiteY5" fmla="*/ 3379148 h 3620360"/>
              <a:gd name="connsiteX6" fmla="*/ 2907672 w 4033641"/>
              <a:gd name="connsiteY6" fmla="*/ 3607925 h 3620360"/>
              <a:gd name="connsiteX7" fmla="*/ 2845817 w 4033641"/>
              <a:gd name="connsiteY7" fmla="*/ 3620360 h 3620360"/>
              <a:gd name="connsiteX8" fmla="*/ 1187841 w 4033641"/>
              <a:gd name="connsiteY8" fmla="*/ 3620360 h 3620360"/>
              <a:gd name="connsiteX9" fmla="*/ 1126020 w 4033641"/>
              <a:gd name="connsiteY9" fmla="*/ 3607925 h 3620360"/>
              <a:gd name="connsiteX10" fmla="*/ 828569 w 4033641"/>
              <a:gd name="connsiteY10" fmla="*/ 3379148 h 3620360"/>
              <a:gd name="connsiteX11" fmla="*/ 65954 w 4033641"/>
              <a:gd name="connsiteY11" fmla="*/ 2058267 h 3620360"/>
              <a:gd name="connsiteX12" fmla="*/ 65954 w 4033641"/>
              <a:gd name="connsiteY12" fmla="*/ 1566676 h 3620360"/>
              <a:gd name="connsiteX13" fmla="*/ 828569 w 4033641"/>
              <a:gd name="connsiteY13" fmla="*/ 245796 h 3620360"/>
              <a:gd name="connsiteX14" fmla="*/ 1254206 w 4033641"/>
              <a:gd name="connsiteY14" fmla="*/ 0 h 362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33641" h="3620360">
                <a:moveTo>
                  <a:pt x="1254206" y="0"/>
                </a:moveTo>
                <a:lnTo>
                  <a:pt x="2779436" y="0"/>
                </a:lnTo>
                <a:cubicBezTo>
                  <a:pt x="2954953" y="0"/>
                  <a:pt x="3117135" y="93705"/>
                  <a:pt x="3205073" y="245796"/>
                </a:cubicBezTo>
                <a:lnTo>
                  <a:pt x="3967688" y="1567036"/>
                </a:lnTo>
                <a:cubicBezTo>
                  <a:pt x="4055626" y="1719127"/>
                  <a:pt x="4055626" y="1906537"/>
                  <a:pt x="3967688" y="2058628"/>
                </a:cubicBezTo>
                <a:lnTo>
                  <a:pt x="3205073" y="3379148"/>
                </a:lnTo>
                <a:cubicBezTo>
                  <a:pt x="3139390" y="3493216"/>
                  <a:pt x="3031539" y="3574442"/>
                  <a:pt x="2907672" y="3607925"/>
                </a:cubicBezTo>
                <a:lnTo>
                  <a:pt x="2845817" y="3620360"/>
                </a:lnTo>
                <a:lnTo>
                  <a:pt x="1187841" y="3620360"/>
                </a:lnTo>
                <a:lnTo>
                  <a:pt x="1126020" y="3607925"/>
                </a:lnTo>
                <a:cubicBezTo>
                  <a:pt x="1002239" y="3574442"/>
                  <a:pt x="894523" y="3493216"/>
                  <a:pt x="828569" y="3379148"/>
                </a:cubicBezTo>
                <a:lnTo>
                  <a:pt x="65954" y="2058267"/>
                </a:lnTo>
                <a:cubicBezTo>
                  <a:pt x="-21984" y="1906177"/>
                  <a:pt x="-21984" y="1718767"/>
                  <a:pt x="65954" y="1566676"/>
                </a:cubicBezTo>
                <a:lnTo>
                  <a:pt x="828569" y="245796"/>
                </a:lnTo>
                <a:cubicBezTo>
                  <a:pt x="916147" y="93705"/>
                  <a:pt x="1078689" y="0"/>
                  <a:pt x="1254206" y="0"/>
                </a:cubicBezTo>
                <a:close/>
              </a:path>
            </a:pathLst>
          </a:custGeom>
          <a:effectLst>
            <a:outerShdw blurRad="63500" dir="2700000" sx="102000" sy="102000" algn="tl" rotWithShape="0">
              <a:prstClr val="black">
                <a:alpha val="25000"/>
              </a:prstClr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4DF670-010D-14DB-BC72-076ABC9244CC}"/>
              </a:ext>
            </a:extLst>
          </p:cNvPr>
          <p:cNvCxnSpPr>
            <a:cxnSpLocks/>
          </p:cNvCxnSpPr>
          <p:nvPr userDrawn="1"/>
        </p:nvCxnSpPr>
        <p:spPr>
          <a:xfrm>
            <a:off x="1843075" y="5788919"/>
            <a:ext cx="0" cy="45800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1E7E4B8-1017-0861-862D-E46699E1F693}"/>
              </a:ext>
            </a:extLst>
          </p:cNvPr>
          <p:cNvSpPr txBox="1">
            <a:spLocks/>
          </p:cNvSpPr>
          <p:nvPr userDrawn="1"/>
        </p:nvSpPr>
        <p:spPr>
          <a:xfrm>
            <a:off x="2038557" y="5788919"/>
            <a:ext cx="3642358" cy="4580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tx2"/>
                </a:solidFill>
              </a:rPr>
              <a:t>Developing therapeutics </a:t>
            </a:r>
            <a:br>
              <a:rPr lang="en-US" sz="1800" b="0">
                <a:solidFill>
                  <a:schemeClr val="tx2"/>
                </a:solidFill>
              </a:rPr>
            </a:br>
            <a:r>
              <a:rPr lang="en-US" sz="1800" b="0">
                <a:solidFill>
                  <a:schemeClr val="tx2"/>
                </a:solidFill>
              </a:rPr>
              <a:t>at</a:t>
            </a:r>
            <a:r>
              <a:rPr lang="uk-UA" sz="1800" b="0">
                <a:solidFill>
                  <a:schemeClr val="tx2"/>
                </a:solidFill>
              </a:rPr>
              <a:t> </a:t>
            </a:r>
            <a:r>
              <a:rPr lang="en-US" sz="1800" b="0">
                <a:solidFill>
                  <a:schemeClr val="tx2"/>
                </a:solidFill>
              </a:rPr>
              <a:t>the forefront of oncology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C16507-EDEE-C8B8-2365-1FAB0B363629}"/>
              </a:ext>
            </a:extLst>
          </p:cNvPr>
          <p:cNvGrpSpPr/>
          <p:nvPr userDrawn="1"/>
        </p:nvGrpSpPr>
        <p:grpSpPr>
          <a:xfrm>
            <a:off x="431800" y="5780874"/>
            <a:ext cx="1215793" cy="474091"/>
            <a:chOff x="419100" y="5519738"/>
            <a:chExt cx="1700254" cy="663003"/>
          </a:xfrm>
        </p:grpSpPr>
        <p:pic>
          <p:nvPicPr>
            <p:cNvPr id="7" name="Picture 6" descr="A white text with blue dots on a black background&#10;&#10;Description automatically generated">
              <a:extLst>
                <a:ext uri="{FF2B5EF4-FFF2-40B4-BE49-F238E27FC236}">
                  <a16:creationId xmlns:a16="http://schemas.microsoft.com/office/drawing/2014/main" id="{213D11AB-DCDA-8A8A-E806-5DF1989E0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5" t="40093" r="27969" b="40552"/>
            <a:stretch/>
          </p:blipFill>
          <p:spPr>
            <a:xfrm>
              <a:off x="419100" y="5519738"/>
              <a:ext cx="1700254" cy="466725"/>
            </a:xfrm>
            <a:prstGeom prst="rect">
              <a:avLst/>
            </a:prstGeom>
          </p:spPr>
        </p:pic>
        <p:pic>
          <p:nvPicPr>
            <p:cNvPr id="14" name="Zasób 1.png" descr="Zasób 1.png">
              <a:extLst>
                <a:ext uri="{FF2B5EF4-FFF2-40B4-BE49-F238E27FC236}">
                  <a16:creationId xmlns:a16="http://schemas.microsoft.com/office/drawing/2014/main" id="{7E6439EA-796C-3E0F-E23C-463F265B9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1378"/>
            <a:stretch/>
          </p:blipFill>
          <p:spPr>
            <a:xfrm>
              <a:off x="431800" y="6062663"/>
              <a:ext cx="1678028" cy="120078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83146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eneric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A2E9CDB-3E9B-0B10-9096-D58A785C9FFA}"/>
              </a:ext>
            </a:extLst>
          </p:cNvPr>
          <p:cNvGrpSpPr/>
          <p:nvPr userDrawn="1"/>
        </p:nvGrpSpPr>
        <p:grpSpPr>
          <a:xfrm>
            <a:off x="7175600" y="601978"/>
            <a:ext cx="2616100" cy="2548696"/>
            <a:chOff x="7631644" y="730144"/>
            <a:chExt cx="4028541" cy="3924745"/>
          </a:xfrm>
        </p:grpSpPr>
        <p:sp>
          <p:nvSpPr>
            <p:cNvPr id="30" name="Graphic 29">
              <a:extLst>
                <a:ext uri="{FF2B5EF4-FFF2-40B4-BE49-F238E27FC236}">
                  <a16:creationId xmlns:a16="http://schemas.microsoft.com/office/drawing/2014/main" id="{E44D8A46-B7B3-47EF-7559-D07DB70E26DA}"/>
                </a:ext>
              </a:extLst>
            </p:cNvPr>
            <p:cNvSpPr/>
            <p:nvPr/>
          </p:nvSpPr>
          <p:spPr>
            <a:xfrm rot="5400000">
              <a:off x="7835735" y="678244"/>
              <a:ext cx="3620360" cy="4028541"/>
            </a:xfrm>
            <a:custGeom>
              <a:avLst/>
              <a:gdLst>
                <a:gd name="connsiteX0" fmla="*/ 0 w 4804151"/>
                <a:gd name="connsiteY0" fmla="*/ 1662204 h 5345801"/>
                <a:gd name="connsiteX1" fmla="*/ 0 w 4804151"/>
                <a:gd name="connsiteY1" fmla="*/ 3683598 h 5345801"/>
                <a:gd name="connsiteX2" fmla="*/ 325754 w 4804151"/>
                <a:gd name="connsiteY2" fmla="*/ 4247696 h 5345801"/>
                <a:gd name="connsiteX3" fmla="*/ 2076322 w 4804151"/>
                <a:gd name="connsiteY3" fmla="*/ 5258393 h 5345801"/>
                <a:gd name="connsiteX4" fmla="*/ 2727829 w 4804151"/>
                <a:gd name="connsiteY4" fmla="*/ 5258393 h 5345801"/>
                <a:gd name="connsiteX5" fmla="*/ 4478398 w 4804151"/>
                <a:gd name="connsiteY5" fmla="*/ 4247696 h 5345801"/>
                <a:gd name="connsiteX6" fmla="*/ 4804151 w 4804151"/>
                <a:gd name="connsiteY6" fmla="*/ 3683598 h 5345801"/>
                <a:gd name="connsiteX7" fmla="*/ 4804151 w 4804151"/>
                <a:gd name="connsiteY7" fmla="*/ 1662204 h 5345801"/>
                <a:gd name="connsiteX8" fmla="*/ 4478398 w 4804151"/>
                <a:gd name="connsiteY8" fmla="*/ 1098106 h 5345801"/>
                <a:gd name="connsiteX9" fmla="*/ 2728307 w 4804151"/>
                <a:gd name="connsiteY9" fmla="*/ 87409 h 5345801"/>
                <a:gd name="connsiteX10" fmla="*/ 2076799 w 4804151"/>
                <a:gd name="connsiteY10" fmla="*/ 87409 h 5345801"/>
                <a:gd name="connsiteX11" fmla="*/ 325754 w 4804151"/>
                <a:gd name="connsiteY11" fmla="*/ 1098106 h 5345801"/>
                <a:gd name="connsiteX12" fmla="*/ 0 w 4804151"/>
                <a:gd name="connsiteY12" fmla="*/ 1662204 h 53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151" h="5345801">
                  <a:moveTo>
                    <a:pt x="0" y="1662204"/>
                  </a:moveTo>
                  <a:lnTo>
                    <a:pt x="0" y="3683598"/>
                  </a:lnTo>
                  <a:cubicBezTo>
                    <a:pt x="0" y="3916211"/>
                    <a:pt x="124188" y="4131629"/>
                    <a:pt x="325754" y="4247696"/>
                  </a:cubicBezTo>
                  <a:lnTo>
                    <a:pt x="2076322" y="5258393"/>
                  </a:lnTo>
                  <a:cubicBezTo>
                    <a:pt x="2277888" y="5374938"/>
                    <a:pt x="2526263" y="5374938"/>
                    <a:pt x="2727829" y="5258393"/>
                  </a:cubicBezTo>
                  <a:lnTo>
                    <a:pt x="4478398" y="4247696"/>
                  </a:lnTo>
                  <a:cubicBezTo>
                    <a:pt x="4679964" y="4131151"/>
                    <a:pt x="4804151" y="3916211"/>
                    <a:pt x="4804151" y="3683598"/>
                  </a:cubicBezTo>
                  <a:lnTo>
                    <a:pt x="4804151" y="1662204"/>
                  </a:lnTo>
                  <a:cubicBezTo>
                    <a:pt x="4804151" y="1429591"/>
                    <a:pt x="4679964" y="1214173"/>
                    <a:pt x="4478398" y="1098106"/>
                  </a:cubicBezTo>
                  <a:lnTo>
                    <a:pt x="2728307" y="87409"/>
                  </a:lnTo>
                  <a:cubicBezTo>
                    <a:pt x="2526741" y="-29136"/>
                    <a:pt x="2278366" y="-29136"/>
                    <a:pt x="2076799" y="87409"/>
                  </a:cubicBezTo>
                  <a:lnTo>
                    <a:pt x="325754" y="1098106"/>
                  </a:lnTo>
                  <a:cubicBezTo>
                    <a:pt x="124188" y="1214651"/>
                    <a:pt x="0" y="1429591"/>
                    <a:pt x="0" y="1662204"/>
                  </a:cubicBez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1" name="Picture 30" descr="A pattern of colorful circles&#10;&#10;Description automatically generated">
              <a:extLst>
                <a:ext uri="{FF2B5EF4-FFF2-40B4-BE49-F238E27FC236}">
                  <a16:creationId xmlns:a16="http://schemas.microsoft.com/office/drawing/2014/main" id="{3AD6843F-02FD-8805-D79D-B592F8717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900000">
              <a:off x="7683649" y="730144"/>
              <a:ext cx="3924531" cy="3924745"/>
            </a:xfrm>
            <a:custGeom>
              <a:avLst/>
              <a:gdLst>
                <a:gd name="connsiteX0" fmla="*/ 2703688 w 3924531"/>
                <a:gd name="connsiteY0" fmla="*/ 143814 h 3924745"/>
                <a:gd name="connsiteX1" fmla="*/ 3780826 w 3924531"/>
                <a:gd name="connsiteY1" fmla="*/ 1220951 h 3924745"/>
                <a:gd name="connsiteX2" fmla="*/ 3907831 w 3924531"/>
                <a:gd name="connsiteY2" fmla="*/ 1695125 h 3924745"/>
                <a:gd name="connsiteX3" fmla="*/ 3513323 w 3924531"/>
                <a:gd name="connsiteY3" fmla="*/ 3166770 h 3924745"/>
                <a:gd name="connsiteX4" fmla="*/ 3166155 w 3924531"/>
                <a:gd name="connsiteY4" fmla="*/ 3513939 h 3924745"/>
                <a:gd name="connsiteX5" fmla="*/ 1695018 w 3924531"/>
                <a:gd name="connsiteY5" fmla="*/ 3907938 h 3924745"/>
                <a:gd name="connsiteX6" fmla="*/ 1220845 w 3924531"/>
                <a:gd name="connsiteY6" fmla="*/ 3780932 h 3924745"/>
                <a:gd name="connsiteX7" fmla="*/ 143707 w 3924531"/>
                <a:gd name="connsiteY7" fmla="*/ 2703795 h 3924745"/>
                <a:gd name="connsiteX8" fmla="*/ 16701 w 3924531"/>
                <a:gd name="connsiteY8" fmla="*/ 2229621 h 3924745"/>
                <a:gd name="connsiteX9" fmla="*/ 410955 w 3924531"/>
                <a:gd name="connsiteY9" fmla="*/ 758229 h 3924745"/>
                <a:gd name="connsiteX10" fmla="*/ 758123 w 3924531"/>
                <a:gd name="connsiteY10" fmla="*/ 411062 h 3924745"/>
                <a:gd name="connsiteX11" fmla="*/ 2229514 w 3924531"/>
                <a:gd name="connsiteY11" fmla="*/ 16808 h 3924745"/>
                <a:gd name="connsiteX12" fmla="*/ 2703688 w 3924531"/>
                <a:gd name="connsiteY12" fmla="*/ 143814 h 392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531" h="3924745">
                  <a:moveTo>
                    <a:pt x="2703688" y="143814"/>
                  </a:moveTo>
                  <a:lnTo>
                    <a:pt x="3780826" y="1220951"/>
                  </a:lnTo>
                  <a:cubicBezTo>
                    <a:pt x="3904777" y="1344903"/>
                    <a:pt x="3953136" y="1525614"/>
                    <a:pt x="3907831" y="1695125"/>
                  </a:cubicBezTo>
                  <a:lnTo>
                    <a:pt x="3513323" y="3166770"/>
                  </a:lnTo>
                  <a:cubicBezTo>
                    <a:pt x="3468017" y="3336282"/>
                    <a:pt x="3335666" y="3468633"/>
                    <a:pt x="3166155" y="3513939"/>
                  </a:cubicBezTo>
                  <a:lnTo>
                    <a:pt x="1695018" y="3907938"/>
                  </a:lnTo>
                  <a:cubicBezTo>
                    <a:pt x="1525761" y="3953498"/>
                    <a:pt x="1344796" y="3904884"/>
                    <a:pt x="1220845" y="3780932"/>
                  </a:cubicBezTo>
                  <a:lnTo>
                    <a:pt x="143707" y="2703795"/>
                  </a:lnTo>
                  <a:cubicBezTo>
                    <a:pt x="19755" y="2579843"/>
                    <a:pt x="-28605" y="2399132"/>
                    <a:pt x="16701" y="2229621"/>
                  </a:cubicBezTo>
                  <a:lnTo>
                    <a:pt x="410955" y="758229"/>
                  </a:lnTo>
                  <a:cubicBezTo>
                    <a:pt x="456260" y="588718"/>
                    <a:pt x="588612" y="456367"/>
                    <a:pt x="758123" y="411062"/>
                  </a:cubicBezTo>
                  <a:lnTo>
                    <a:pt x="2229514" y="16808"/>
                  </a:lnTo>
                  <a:cubicBezTo>
                    <a:pt x="2398771" y="-28752"/>
                    <a:pt x="2579736" y="19862"/>
                    <a:pt x="2703688" y="143814"/>
                  </a:cubicBezTo>
                  <a:close/>
                </a:path>
              </a:pathLst>
            </a:custGeom>
          </p:spPr>
        </p:pic>
      </p:grpSp>
      <p:sp>
        <p:nvSpPr>
          <p:cNvPr id="32" name="Graphic 29">
            <a:extLst>
              <a:ext uri="{FF2B5EF4-FFF2-40B4-BE49-F238E27FC236}">
                <a16:creationId xmlns:a16="http://schemas.microsoft.com/office/drawing/2014/main" id="{82D5D22D-1F21-C911-0B0A-865B14FB442C}"/>
              </a:ext>
            </a:extLst>
          </p:cNvPr>
          <p:cNvSpPr/>
          <p:nvPr userDrawn="1"/>
        </p:nvSpPr>
        <p:spPr>
          <a:xfrm rot="5400000">
            <a:off x="9373767" y="1783791"/>
            <a:ext cx="2267890" cy="25235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29">
            <a:extLst>
              <a:ext uri="{FF2B5EF4-FFF2-40B4-BE49-F238E27FC236}">
                <a16:creationId xmlns:a16="http://schemas.microsoft.com/office/drawing/2014/main" id="{C8714292-924D-DE94-DCFF-F1E629D701BE}"/>
              </a:ext>
            </a:extLst>
          </p:cNvPr>
          <p:cNvSpPr/>
          <p:nvPr userDrawn="1"/>
        </p:nvSpPr>
        <p:spPr>
          <a:xfrm rot="5400000">
            <a:off x="7340180" y="2961971"/>
            <a:ext cx="2267890" cy="25235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6254"/>
            <a:ext cx="5921375" cy="1116000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846600"/>
            <a:ext cx="5930900" cy="324000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Name and position of the presenter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BDC4AC-0BD6-AF02-2CA7-8DE3565EF8B6}"/>
              </a:ext>
            </a:extLst>
          </p:cNvPr>
          <p:cNvGrpSpPr/>
          <p:nvPr userDrawn="1"/>
        </p:nvGrpSpPr>
        <p:grpSpPr>
          <a:xfrm>
            <a:off x="11176742" y="6395950"/>
            <a:ext cx="595335" cy="233449"/>
            <a:chOff x="11176742" y="6395950"/>
            <a:chExt cx="595335" cy="23344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E27B88-D93C-E5FB-2442-5096BD6B03FC}"/>
                </a:ext>
              </a:extLst>
            </p:cNvPr>
            <p:cNvGrpSpPr/>
            <p:nvPr userDrawn="1"/>
          </p:nvGrpSpPr>
          <p:grpSpPr>
            <a:xfrm>
              <a:off x="11176743" y="6395950"/>
              <a:ext cx="595334" cy="171536"/>
              <a:chOff x="11176743" y="6395950"/>
              <a:chExt cx="595334" cy="171536"/>
            </a:xfrm>
          </p:grpSpPr>
          <p:pic>
            <p:nvPicPr>
              <p:cNvPr id="6" name="Picture 5" descr="A white text with blue dots on a black background&#10;&#10;Description automatically generated">
                <a:extLst>
                  <a:ext uri="{FF2B5EF4-FFF2-40B4-BE49-F238E27FC236}">
                    <a16:creationId xmlns:a16="http://schemas.microsoft.com/office/drawing/2014/main" id="{D6D08B33-9343-D787-A2D6-3057D1F60EA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727" t="40093" r="38720" b="40552"/>
              <a:stretch/>
            </p:blipFill>
            <p:spPr>
              <a:xfrm>
                <a:off x="11454822" y="6395950"/>
                <a:ext cx="170441" cy="164394"/>
              </a:xfrm>
              <a:prstGeom prst="rect">
                <a:avLst/>
              </a:prstGeom>
            </p:spPr>
          </p:pic>
          <p:pic>
            <p:nvPicPr>
              <p:cNvPr id="7" name="Zasób 1.png" descr="Zasób 1.png">
                <a:extLst>
                  <a:ext uri="{FF2B5EF4-FFF2-40B4-BE49-F238E27FC236}">
                    <a16:creationId xmlns:a16="http://schemas.microsoft.com/office/drawing/2014/main" id="{392F0F42-0ED5-260F-6A7C-0B197E52CA2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2781" b="27358"/>
              <a:stretch/>
            </p:blipFill>
            <p:spPr>
              <a:xfrm>
                <a:off x="11176743" y="6403092"/>
                <a:ext cx="278080" cy="16439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9" name="Zasób 1.png" descr="Zasób 1.png">
                <a:extLst>
                  <a:ext uri="{FF2B5EF4-FFF2-40B4-BE49-F238E27FC236}">
                    <a16:creationId xmlns:a16="http://schemas.microsoft.com/office/drawing/2014/main" id="{18FD4D8C-8A88-810A-6C12-5FC8D1351C9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5352" r="-1090" b="27358"/>
              <a:stretch/>
            </p:blipFill>
            <p:spPr>
              <a:xfrm>
                <a:off x="11620500" y="6403092"/>
                <a:ext cx="151577" cy="16439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pic>
          <p:nvPicPr>
            <p:cNvPr id="25" name="Zasób 1.png" descr="Zasób 1.png">
              <a:extLst>
                <a:ext uri="{FF2B5EF4-FFF2-40B4-BE49-F238E27FC236}">
                  <a16:creationId xmlns:a16="http://schemas.microsoft.com/office/drawing/2014/main" id="{5C5A55B4-9DB8-02EB-2751-E3496AF99A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5799"/>
            <a:stretch/>
          </p:blipFill>
          <p:spPr>
            <a:xfrm>
              <a:off x="11176742" y="6574630"/>
              <a:ext cx="588915" cy="5476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852A7FE-F41F-5325-28C5-481554F9F38C}"/>
              </a:ext>
            </a:extLst>
          </p:cNvPr>
          <p:cNvSpPr/>
          <p:nvPr userDrawn="1"/>
        </p:nvSpPr>
        <p:spPr>
          <a:xfrm>
            <a:off x="6772275" y="0"/>
            <a:ext cx="5385544" cy="6184900"/>
          </a:xfrm>
          <a:custGeom>
            <a:avLst/>
            <a:gdLst>
              <a:gd name="connsiteX0" fmla="*/ 0 w 5385544"/>
              <a:gd name="connsiteY0" fmla="*/ 0 h 6184900"/>
              <a:gd name="connsiteX1" fmla="*/ 5385544 w 5385544"/>
              <a:gd name="connsiteY1" fmla="*/ 0 h 6184900"/>
              <a:gd name="connsiteX2" fmla="*/ 5385544 w 5385544"/>
              <a:gd name="connsiteY2" fmla="*/ 6184900 h 6184900"/>
              <a:gd name="connsiteX3" fmla="*/ 0 w 5385544"/>
              <a:gd name="connsiteY3" fmla="*/ 6184900 h 6184900"/>
              <a:gd name="connsiteX4" fmla="*/ 0 w 5385544"/>
              <a:gd name="connsiteY4" fmla="*/ 0 h 6184900"/>
              <a:gd name="connsiteX5" fmla="*/ 1224187 w 5385544"/>
              <a:gd name="connsiteY5" fmla="*/ 744467 h 6184900"/>
              <a:gd name="connsiteX6" fmla="*/ 958509 w 5385544"/>
              <a:gd name="connsiteY6" fmla="*/ 897890 h 6184900"/>
              <a:gd name="connsiteX7" fmla="*/ 482492 w 5385544"/>
              <a:gd name="connsiteY7" fmla="*/ 1722371 h 6184900"/>
              <a:gd name="connsiteX8" fmla="*/ 443897 w 5385544"/>
              <a:gd name="connsiteY8" fmla="*/ 1836146 h 6184900"/>
              <a:gd name="connsiteX9" fmla="*/ 441325 w 5385544"/>
              <a:gd name="connsiteY9" fmla="*/ 1875787 h 6184900"/>
              <a:gd name="connsiteX10" fmla="*/ 441325 w 5385544"/>
              <a:gd name="connsiteY10" fmla="*/ 1875800 h 6184900"/>
              <a:gd name="connsiteX11" fmla="*/ 443897 w 5385544"/>
              <a:gd name="connsiteY11" fmla="*/ 1915441 h 6184900"/>
              <a:gd name="connsiteX12" fmla="*/ 482492 w 5385544"/>
              <a:gd name="connsiteY12" fmla="*/ 2029217 h 6184900"/>
              <a:gd name="connsiteX13" fmla="*/ 958509 w 5385544"/>
              <a:gd name="connsiteY13" fmla="*/ 2853698 h 6184900"/>
              <a:gd name="connsiteX14" fmla="*/ 1224187 w 5385544"/>
              <a:gd name="connsiteY14" fmla="*/ 3007121 h 6184900"/>
              <a:gd name="connsiteX15" fmla="*/ 2176221 w 5385544"/>
              <a:gd name="connsiteY15" fmla="*/ 3007121 h 6184900"/>
              <a:gd name="connsiteX16" fmla="*/ 2441899 w 5385544"/>
              <a:gd name="connsiteY16" fmla="*/ 2853698 h 6184900"/>
              <a:gd name="connsiteX17" fmla="*/ 2917916 w 5385544"/>
              <a:gd name="connsiteY17" fmla="*/ 2029442 h 6184900"/>
              <a:gd name="connsiteX18" fmla="*/ 2959084 w 5385544"/>
              <a:gd name="connsiteY18" fmla="*/ 1876019 h 6184900"/>
              <a:gd name="connsiteX19" fmla="*/ 2917916 w 5385544"/>
              <a:gd name="connsiteY19" fmla="*/ 1722595 h 6184900"/>
              <a:gd name="connsiteX20" fmla="*/ 2441899 w 5385544"/>
              <a:gd name="connsiteY20" fmla="*/ 897890 h 6184900"/>
              <a:gd name="connsiteX21" fmla="*/ 2176221 w 5385544"/>
              <a:gd name="connsiteY21" fmla="*/ 744467 h 6184900"/>
              <a:gd name="connsiteX22" fmla="*/ 1224187 w 5385544"/>
              <a:gd name="connsiteY22" fmla="*/ 744467 h 6184900"/>
              <a:gd name="connsiteX23" fmla="*/ 3259690 w 5385544"/>
              <a:gd name="connsiteY23" fmla="*/ 1912670 h 6184900"/>
              <a:gd name="connsiteX24" fmla="*/ 2994012 w 5385544"/>
              <a:gd name="connsiteY24" fmla="*/ 2066093 h 6184900"/>
              <a:gd name="connsiteX25" fmla="*/ 2517995 w 5385544"/>
              <a:gd name="connsiteY25" fmla="*/ 2890574 h 6184900"/>
              <a:gd name="connsiteX26" fmla="*/ 2479400 w 5385544"/>
              <a:gd name="connsiteY26" fmla="*/ 3004349 h 6184900"/>
              <a:gd name="connsiteX27" fmla="*/ 2476828 w 5385544"/>
              <a:gd name="connsiteY27" fmla="*/ 3043991 h 6184900"/>
              <a:gd name="connsiteX28" fmla="*/ 2476828 w 5385544"/>
              <a:gd name="connsiteY28" fmla="*/ 3044003 h 6184900"/>
              <a:gd name="connsiteX29" fmla="*/ 2479400 w 5385544"/>
              <a:gd name="connsiteY29" fmla="*/ 3083644 h 6184900"/>
              <a:gd name="connsiteX30" fmla="*/ 2517995 w 5385544"/>
              <a:gd name="connsiteY30" fmla="*/ 3197420 h 6184900"/>
              <a:gd name="connsiteX31" fmla="*/ 2994012 w 5385544"/>
              <a:gd name="connsiteY31" fmla="*/ 4021901 h 6184900"/>
              <a:gd name="connsiteX32" fmla="*/ 3259690 w 5385544"/>
              <a:gd name="connsiteY32" fmla="*/ 4175324 h 6184900"/>
              <a:gd name="connsiteX33" fmla="*/ 4211724 w 5385544"/>
              <a:gd name="connsiteY33" fmla="*/ 4175324 h 6184900"/>
              <a:gd name="connsiteX34" fmla="*/ 4477402 w 5385544"/>
              <a:gd name="connsiteY34" fmla="*/ 4021901 h 6184900"/>
              <a:gd name="connsiteX35" fmla="*/ 4953419 w 5385544"/>
              <a:gd name="connsiteY35" fmla="*/ 3197645 h 6184900"/>
              <a:gd name="connsiteX36" fmla="*/ 4994587 w 5385544"/>
              <a:gd name="connsiteY36" fmla="*/ 3044222 h 6184900"/>
              <a:gd name="connsiteX37" fmla="*/ 4953419 w 5385544"/>
              <a:gd name="connsiteY37" fmla="*/ 2890799 h 6184900"/>
              <a:gd name="connsiteX38" fmla="*/ 4477402 w 5385544"/>
              <a:gd name="connsiteY38" fmla="*/ 2066093 h 6184900"/>
              <a:gd name="connsiteX39" fmla="*/ 4211724 w 5385544"/>
              <a:gd name="connsiteY39" fmla="*/ 1912670 h 6184900"/>
              <a:gd name="connsiteX40" fmla="*/ 3259690 w 5385544"/>
              <a:gd name="connsiteY40" fmla="*/ 1912670 h 6184900"/>
              <a:gd name="connsiteX41" fmla="*/ 1224187 w 5385544"/>
              <a:gd name="connsiteY41" fmla="*/ 3080873 h 6184900"/>
              <a:gd name="connsiteX42" fmla="*/ 958509 w 5385544"/>
              <a:gd name="connsiteY42" fmla="*/ 3234296 h 6184900"/>
              <a:gd name="connsiteX43" fmla="*/ 482492 w 5385544"/>
              <a:gd name="connsiteY43" fmla="*/ 4058777 h 6184900"/>
              <a:gd name="connsiteX44" fmla="*/ 443897 w 5385544"/>
              <a:gd name="connsiteY44" fmla="*/ 4172552 h 6184900"/>
              <a:gd name="connsiteX45" fmla="*/ 441325 w 5385544"/>
              <a:gd name="connsiteY45" fmla="*/ 4212194 h 6184900"/>
              <a:gd name="connsiteX46" fmla="*/ 441325 w 5385544"/>
              <a:gd name="connsiteY46" fmla="*/ 4212206 h 6184900"/>
              <a:gd name="connsiteX47" fmla="*/ 443897 w 5385544"/>
              <a:gd name="connsiteY47" fmla="*/ 4251847 h 6184900"/>
              <a:gd name="connsiteX48" fmla="*/ 482492 w 5385544"/>
              <a:gd name="connsiteY48" fmla="*/ 4365623 h 6184900"/>
              <a:gd name="connsiteX49" fmla="*/ 958509 w 5385544"/>
              <a:gd name="connsiteY49" fmla="*/ 5190104 h 6184900"/>
              <a:gd name="connsiteX50" fmla="*/ 1224187 w 5385544"/>
              <a:gd name="connsiteY50" fmla="*/ 5343527 h 6184900"/>
              <a:gd name="connsiteX51" fmla="*/ 2176221 w 5385544"/>
              <a:gd name="connsiteY51" fmla="*/ 5343527 h 6184900"/>
              <a:gd name="connsiteX52" fmla="*/ 2441899 w 5385544"/>
              <a:gd name="connsiteY52" fmla="*/ 5190104 h 6184900"/>
              <a:gd name="connsiteX53" fmla="*/ 2917916 w 5385544"/>
              <a:gd name="connsiteY53" fmla="*/ 4365848 h 6184900"/>
              <a:gd name="connsiteX54" fmla="*/ 2959084 w 5385544"/>
              <a:gd name="connsiteY54" fmla="*/ 4212425 h 6184900"/>
              <a:gd name="connsiteX55" fmla="*/ 2917916 w 5385544"/>
              <a:gd name="connsiteY55" fmla="*/ 4059002 h 6184900"/>
              <a:gd name="connsiteX56" fmla="*/ 2441899 w 5385544"/>
              <a:gd name="connsiteY56" fmla="*/ 3234296 h 6184900"/>
              <a:gd name="connsiteX57" fmla="*/ 2176221 w 5385544"/>
              <a:gd name="connsiteY57" fmla="*/ 3080873 h 6184900"/>
              <a:gd name="connsiteX58" fmla="*/ 1224187 w 5385544"/>
              <a:gd name="connsiteY58" fmla="*/ 3080873 h 61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385544" h="6184900">
                <a:moveTo>
                  <a:pt x="0" y="0"/>
                </a:moveTo>
                <a:lnTo>
                  <a:pt x="5385544" y="0"/>
                </a:lnTo>
                <a:lnTo>
                  <a:pt x="5385544" y="6184900"/>
                </a:lnTo>
                <a:lnTo>
                  <a:pt x="0" y="6184900"/>
                </a:lnTo>
                <a:lnTo>
                  <a:pt x="0" y="0"/>
                </a:lnTo>
                <a:close/>
                <a:moveTo>
                  <a:pt x="1224187" y="744467"/>
                </a:moveTo>
                <a:cubicBezTo>
                  <a:pt x="1114631" y="744467"/>
                  <a:pt x="1013174" y="802956"/>
                  <a:pt x="958509" y="897890"/>
                </a:cubicBezTo>
                <a:lnTo>
                  <a:pt x="482492" y="1722371"/>
                </a:lnTo>
                <a:cubicBezTo>
                  <a:pt x="461908" y="1757971"/>
                  <a:pt x="449043" y="1796671"/>
                  <a:pt x="443897" y="1836146"/>
                </a:cubicBezTo>
                <a:lnTo>
                  <a:pt x="441325" y="1875787"/>
                </a:lnTo>
                <a:lnTo>
                  <a:pt x="441325" y="1875800"/>
                </a:lnTo>
                <a:lnTo>
                  <a:pt x="443897" y="1915441"/>
                </a:lnTo>
                <a:cubicBezTo>
                  <a:pt x="449043" y="1954917"/>
                  <a:pt x="461908" y="1993617"/>
                  <a:pt x="482492" y="2029217"/>
                </a:cubicBezTo>
                <a:lnTo>
                  <a:pt x="958509" y="2853698"/>
                </a:lnTo>
                <a:cubicBezTo>
                  <a:pt x="1013399" y="2948631"/>
                  <a:pt x="1114631" y="3007121"/>
                  <a:pt x="1224187" y="3007121"/>
                </a:cubicBezTo>
                <a:lnTo>
                  <a:pt x="2176221" y="3007121"/>
                </a:lnTo>
                <a:cubicBezTo>
                  <a:pt x="2285777" y="3007121"/>
                  <a:pt x="2387234" y="2948631"/>
                  <a:pt x="2441899" y="2853698"/>
                </a:cubicBezTo>
                <a:lnTo>
                  <a:pt x="2917916" y="2029442"/>
                </a:lnTo>
                <a:cubicBezTo>
                  <a:pt x="2945361" y="1981975"/>
                  <a:pt x="2959084" y="1928997"/>
                  <a:pt x="2959084" y="1876019"/>
                </a:cubicBezTo>
                <a:cubicBezTo>
                  <a:pt x="2959084" y="1823041"/>
                  <a:pt x="2945361" y="1770062"/>
                  <a:pt x="2917916" y="1722595"/>
                </a:cubicBezTo>
                <a:lnTo>
                  <a:pt x="2441899" y="897890"/>
                </a:lnTo>
                <a:cubicBezTo>
                  <a:pt x="2387009" y="802956"/>
                  <a:pt x="2285777" y="744467"/>
                  <a:pt x="2176221" y="744467"/>
                </a:cubicBezTo>
                <a:lnTo>
                  <a:pt x="1224187" y="744467"/>
                </a:lnTo>
                <a:close/>
                <a:moveTo>
                  <a:pt x="3259690" y="1912670"/>
                </a:moveTo>
                <a:cubicBezTo>
                  <a:pt x="3150134" y="1912670"/>
                  <a:pt x="3048677" y="1971159"/>
                  <a:pt x="2994012" y="2066093"/>
                </a:cubicBezTo>
                <a:lnTo>
                  <a:pt x="2517995" y="2890574"/>
                </a:lnTo>
                <a:cubicBezTo>
                  <a:pt x="2497411" y="2926174"/>
                  <a:pt x="2484546" y="2964874"/>
                  <a:pt x="2479400" y="3004349"/>
                </a:cubicBezTo>
                <a:lnTo>
                  <a:pt x="2476828" y="3043991"/>
                </a:lnTo>
                <a:lnTo>
                  <a:pt x="2476828" y="3044003"/>
                </a:lnTo>
                <a:lnTo>
                  <a:pt x="2479400" y="3083644"/>
                </a:lnTo>
                <a:cubicBezTo>
                  <a:pt x="2484546" y="3123120"/>
                  <a:pt x="2497411" y="3161820"/>
                  <a:pt x="2517995" y="3197420"/>
                </a:cubicBezTo>
                <a:lnTo>
                  <a:pt x="2994012" y="4021901"/>
                </a:lnTo>
                <a:cubicBezTo>
                  <a:pt x="3048902" y="4116834"/>
                  <a:pt x="3150134" y="4175324"/>
                  <a:pt x="3259690" y="4175324"/>
                </a:cubicBezTo>
                <a:lnTo>
                  <a:pt x="4211724" y="4175324"/>
                </a:lnTo>
                <a:cubicBezTo>
                  <a:pt x="4321280" y="4175324"/>
                  <a:pt x="4422737" y="4116834"/>
                  <a:pt x="4477402" y="4021901"/>
                </a:cubicBezTo>
                <a:lnTo>
                  <a:pt x="4953419" y="3197645"/>
                </a:lnTo>
                <a:cubicBezTo>
                  <a:pt x="4980864" y="3150178"/>
                  <a:pt x="4994587" y="3097200"/>
                  <a:pt x="4994587" y="3044222"/>
                </a:cubicBezTo>
                <a:cubicBezTo>
                  <a:pt x="4994587" y="2991244"/>
                  <a:pt x="4980864" y="2938265"/>
                  <a:pt x="4953419" y="2890799"/>
                </a:cubicBezTo>
                <a:lnTo>
                  <a:pt x="4477402" y="2066093"/>
                </a:lnTo>
                <a:cubicBezTo>
                  <a:pt x="4422512" y="1971159"/>
                  <a:pt x="4321280" y="1912670"/>
                  <a:pt x="4211724" y="1912670"/>
                </a:cubicBezTo>
                <a:lnTo>
                  <a:pt x="3259690" y="1912670"/>
                </a:lnTo>
                <a:close/>
                <a:moveTo>
                  <a:pt x="1224187" y="3080873"/>
                </a:moveTo>
                <a:cubicBezTo>
                  <a:pt x="1114631" y="3080873"/>
                  <a:pt x="1013174" y="3139363"/>
                  <a:pt x="958509" y="3234296"/>
                </a:cubicBezTo>
                <a:lnTo>
                  <a:pt x="482492" y="4058777"/>
                </a:lnTo>
                <a:cubicBezTo>
                  <a:pt x="461908" y="4094377"/>
                  <a:pt x="449043" y="4133077"/>
                  <a:pt x="443897" y="4172552"/>
                </a:cubicBezTo>
                <a:lnTo>
                  <a:pt x="441325" y="4212194"/>
                </a:lnTo>
                <a:lnTo>
                  <a:pt x="441325" y="4212206"/>
                </a:lnTo>
                <a:lnTo>
                  <a:pt x="443897" y="4251847"/>
                </a:lnTo>
                <a:cubicBezTo>
                  <a:pt x="449043" y="4291323"/>
                  <a:pt x="461908" y="4330023"/>
                  <a:pt x="482492" y="4365623"/>
                </a:cubicBezTo>
                <a:lnTo>
                  <a:pt x="958509" y="5190104"/>
                </a:lnTo>
                <a:cubicBezTo>
                  <a:pt x="1013399" y="5285037"/>
                  <a:pt x="1114631" y="5343527"/>
                  <a:pt x="1224187" y="5343527"/>
                </a:cubicBezTo>
                <a:lnTo>
                  <a:pt x="2176221" y="5343527"/>
                </a:lnTo>
                <a:cubicBezTo>
                  <a:pt x="2285777" y="5343527"/>
                  <a:pt x="2387234" y="5285037"/>
                  <a:pt x="2441899" y="5190104"/>
                </a:cubicBezTo>
                <a:lnTo>
                  <a:pt x="2917916" y="4365848"/>
                </a:lnTo>
                <a:cubicBezTo>
                  <a:pt x="2945361" y="4318381"/>
                  <a:pt x="2959084" y="4265403"/>
                  <a:pt x="2959084" y="4212425"/>
                </a:cubicBezTo>
                <a:cubicBezTo>
                  <a:pt x="2959084" y="4159447"/>
                  <a:pt x="2945361" y="4106468"/>
                  <a:pt x="2917916" y="4059002"/>
                </a:cubicBezTo>
                <a:lnTo>
                  <a:pt x="2441899" y="3234296"/>
                </a:lnTo>
                <a:cubicBezTo>
                  <a:pt x="2387009" y="3139363"/>
                  <a:pt x="2285777" y="3080873"/>
                  <a:pt x="2176221" y="3080873"/>
                </a:cubicBezTo>
                <a:lnTo>
                  <a:pt x="1224187" y="30808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FA56AE-BFAF-0925-A4D9-36F50B24C724}"/>
              </a:ext>
            </a:extLst>
          </p:cNvPr>
          <p:cNvGrpSpPr/>
          <p:nvPr userDrawn="1"/>
        </p:nvGrpSpPr>
        <p:grpSpPr>
          <a:xfrm>
            <a:off x="9251227" y="-1"/>
            <a:ext cx="2940773" cy="3009901"/>
            <a:chOff x="9251227" y="-1"/>
            <a:chExt cx="2940773" cy="3009901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65870D-C399-432D-1A1E-7D61F2EDB92D}"/>
                </a:ext>
              </a:extLst>
            </p:cNvPr>
            <p:cNvSpPr/>
            <p:nvPr/>
          </p:nvSpPr>
          <p:spPr>
            <a:xfrm rot="5400000">
              <a:off x="9601292" y="-350066"/>
              <a:ext cx="1820721" cy="2520852"/>
            </a:xfrm>
            <a:custGeom>
              <a:avLst/>
              <a:gdLst>
                <a:gd name="connsiteX0" fmla="*/ 0 w 1820721"/>
                <a:gd name="connsiteY0" fmla="*/ 2171100 h 2520852"/>
                <a:gd name="connsiteX1" fmla="*/ 0 w 1820721"/>
                <a:gd name="connsiteY1" fmla="*/ 349797 h 2520852"/>
                <a:gd name="connsiteX2" fmla="*/ 534617 w 1820721"/>
                <a:gd name="connsiteY2" fmla="*/ 41218 h 2520852"/>
                <a:gd name="connsiteX3" fmla="*/ 841841 w 1820721"/>
                <a:gd name="connsiteY3" fmla="*/ 41218 h 2520852"/>
                <a:gd name="connsiteX4" fmla="*/ 1667110 w 1820721"/>
                <a:gd name="connsiteY4" fmla="*/ 517820 h 2520852"/>
                <a:gd name="connsiteX5" fmla="*/ 1820721 w 1820721"/>
                <a:gd name="connsiteY5" fmla="*/ 783825 h 2520852"/>
                <a:gd name="connsiteX6" fmla="*/ 1820721 w 1820721"/>
                <a:gd name="connsiteY6" fmla="*/ 1737028 h 2520852"/>
                <a:gd name="connsiteX7" fmla="*/ 1667110 w 1820721"/>
                <a:gd name="connsiteY7" fmla="*/ 2003032 h 2520852"/>
                <a:gd name="connsiteX8" fmla="*/ 841616 w 1820721"/>
                <a:gd name="connsiteY8" fmla="*/ 2479634 h 2520852"/>
                <a:gd name="connsiteX9" fmla="*/ 534392 w 1820721"/>
                <a:gd name="connsiteY9" fmla="*/ 2479634 h 252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0721" h="2520852">
                  <a:moveTo>
                    <a:pt x="0" y="2171100"/>
                  </a:moveTo>
                  <a:lnTo>
                    <a:pt x="0" y="349797"/>
                  </a:lnTo>
                  <a:lnTo>
                    <a:pt x="534617" y="41218"/>
                  </a:lnTo>
                  <a:cubicBezTo>
                    <a:pt x="629668" y="-13739"/>
                    <a:pt x="746791" y="-13739"/>
                    <a:pt x="841841" y="41218"/>
                  </a:cubicBezTo>
                  <a:lnTo>
                    <a:pt x="1667110" y="517820"/>
                  </a:lnTo>
                  <a:cubicBezTo>
                    <a:pt x="1762160" y="572552"/>
                    <a:pt x="1820721" y="674134"/>
                    <a:pt x="1820721" y="783825"/>
                  </a:cubicBezTo>
                  <a:lnTo>
                    <a:pt x="1820721" y="1737028"/>
                  </a:lnTo>
                  <a:cubicBezTo>
                    <a:pt x="1820721" y="1846718"/>
                    <a:pt x="1762160" y="1948075"/>
                    <a:pt x="1667110" y="2003032"/>
                  </a:cubicBezTo>
                  <a:lnTo>
                    <a:pt x="841616" y="2479634"/>
                  </a:lnTo>
                  <a:cubicBezTo>
                    <a:pt x="746566" y="2534592"/>
                    <a:pt x="629443" y="2534592"/>
                    <a:pt x="534392" y="2479634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58694E-0E56-0A73-BE43-6E6BCAEED004}"/>
                </a:ext>
              </a:extLst>
            </p:cNvPr>
            <p:cNvSpPr/>
            <p:nvPr userDrawn="1"/>
          </p:nvSpPr>
          <p:spPr>
            <a:xfrm rot="5400000">
              <a:off x="9647046" y="-293995"/>
              <a:ext cx="1729213" cy="2317202"/>
            </a:xfrm>
            <a:custGeom>
              <a:avLst/>
              <a:gdLst>
                <a:gd name="connsiteX0" fmla="*/ 0 w 1729213"/>
                <a:gd name="connsiteY0" fmla="*/ 1963616 h 2317202"/>
                <a:gd name="connsiteX1" fmla="*/ 0 w 1729213"/>
                <a:gd name="connsiteY1" fmla="*/ 353620 h 2317202"/>
                <a:gd name="connsiteX2" fmla="*/ 547009 w 1729213"/>
                <a:gd name="connsiteY2" fmla="*/ 37888 h 2317202"/>
                <a:gd name="connsiteX3" fmla="*/ 829413 w 1729213"/>
                <a:gd name="connsiteY3" fmla="*/ 37888 h 2317202"/>
                <a:gd name="connsiteX4" fmla="*/ 1588011 w 1729213"/>
                <a:gd name="connsiteY4" fmla="*/ 475987 h 2317202"/>
                <a:gd name="connsiteX5" fmla="*/ 1729213 w 1729213"/>
                <a:gd name="connsiteY5" fmla="*/ 720502 h 2317202"/>
                <a:gd name="connsiteX6" fmla="*/ 1729213 w 1729213"/>
                <a:gd name="connsiteY6" fmla="*/ 1596700 h 2317202"/>
                <a:gd name="connsiteX7" fmla="*/ 1588011 w 1729213"/>
                <a:gd name="connsiteY7" fmla="*/ 1841215 h 2317202"/>
                <a:gd name="connsiteX8" fmla="*/ 829206 w 1729213"/>
                <a:gd name="connsiteY8" fmla="*/ 2279314 h 2317202"/>
                <a:gd name="connsiteX9" fmla="*/ 546802 w 1729213"/>
                <a:gd name="connsiteY9" fmla="*/ 2279314 h 231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9213" h="2317202">
                  <a:moveTo>
                    <a:pt x="0" y="1963616"/>
                  </a:moveTo>
                  <a:lnTo>
                    <a:pt x="0" y="353620"/>
                  </a:lnTo>
                  <a:lnTo>
                    <a:pt x="547009" y="37888"/>
                  </a:lnTo>
                  <a:cubicBezTo>
                    <a:pt x="634381" y="-12629"/>
                    <a:pt x="742042" y="-12629"/>
                    <a:pt x="829413" y="37888"/>
                  </a:cubicBezTo>
                  <a:lnTo>
                    <a:pt x="1588011" y="475987"/>
                  </a:lnTo>
                  <a:cubicBezTo>
                    <a:pt x="1675383" y="526298"/>
                    <a:pt x="1729213" y="619673"/>
                    <a:pt x="1729213" y="720502"/>
                  </a:cubicBezTo>
                  <a:lnTo>
                    <a:pt x="1729213" y="1596700"/>
                  </a:lnTo>
                  <a:cubicBezTo>
                    <a:pt x="1729213" y="1697529"/>
                    <a:pt x="1675383" y="1790697"/>
                    <a:pt x="1588011" y="1841215"/>
                  </a:cubicBezTo>
                  <a:lnTo>
                    <a:pt x="829206" y="2279314"/>
                  </a:lnTo>
                  <a:cubicBezTo>
                    <a:pt x="741835" y="2329832"/>
                    <a:pt x="634174" y="2329832"/>
                    <a:pt x="546802" y="2279314"/>
                  </a:cubicBezTo>
                  <a:close/>
                </a:path>
              </a:pathLst>
            </a:custGeom>
            <a:pattFill prst="ltUpDiag">
              <a:fgClr>
                <a:schemeClr val="accent2"/>
              </a:fgClr>
              <a:bgClr>
                <a:schemeClr val="accent1"/>
              </a:bgClr>
            </a:patt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825BF12-1F37-F37B-7E20-5E9D8E544D52}"/>
                </a:ext>
              </a:extLst>
            </p:cNvPr>
            <p:cNvSpPr/>
            <p:nvPr userDrawn="1"/>
          </p:nvSpPr>
          <p:spPr>
            <a:xfrm rot="5400000">
              <a:off x="10605149" y="1423049"/>
              <a:ext cx="2265434" cy="908268"/>
            </a:xfrm>
            <a:custGeom>
              <a:avLst/>
              <a:gdLst>
                <a:gd name="connsiteX0" fmla="*/ 0 w 2265434"/>
                <a:gd name="connsiteY0" fmla="*/ 124444 h 908268"/>
                <a:gd name="connsiteX1" fmla="*/ 0 w 2265434"/>
                <a:gd name="connsiteY1" fmla="*/ 0 h 908268"/>
                <a:gd name="connsiteX2" fmla="*/ 2265434 w 2265434"/>
                <a:gd name="connsiteY2" fmla="*/ 0 h 908268"/>
                <a:gd name="connsiteX3" fmla="*/ 2265434 w 2265434"/>
                <a:gd name="connsiteY3" fmla="*/ 124444 h 908268"/>
                <a:gd name="connsiteX4" fmla="*/ 2111823 w 2265434"/>
                <a:gd name="connsiteY4" fmla="*/ 390448 h 908268"/>
                <a:gd name="connsiteX5" fmla="*/ 1286329 w 2265434"/>
                <a:gd name="connsiteY5" fmla="*/ 867050 h 908268"/>
                <a:gd name="connsiteX6" fmla="*/ 979106 w 2265434"/>
                <a:gd name="connsiteY6" fmla="*/ 867050 h 908268"/>
                <a:gd name="connsiteX7" fmla="*/ 153612 w 2265434"/>
                <a:gd name="connsiteY7" fmla="*/ 390448 h 908268"/>
                <a:gd name="connsiteX8" fmla="*/ 0 w 2265434"/>
                <a:gd name="connsiteY8" fmla="*/ 124444 h 90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434" h="908268">
                  <a:moveTo>
                    <a:pt x="0" y="124444"/>
                  </a:moveTo>
                  <a:lnTo>
                    <a:pt x="0" y="0"/>
                  </a:lnTo>
                  <a:lnTo>
                    <a:pt x="2265434" y="0"/>
                  </a:lnTo>
                  <a:lnTo>
                    <a:pt x="2265434" y="124444"/>
                  </a:lnTo>
                  <a:cubicBezTo>
                    <a:pt x="2265434" y="234134"/>
                    <a:pt x="2206873" y="335491"/>
                    <a:pt x="2111823" y="390448"/>
                  </a:cubicBezTo>
                  <a:lnTo>
                    <a:pt x="1286329" y="867050"/>
                  </a:lnTo>
                  <a:cubicBezTo>
                    <a:pt x="1191279" y="922008"/>
                    <a:pt x="1074156" y="922008"/>
                    <a:pt x="979106" y="867050"/>
                  </a:cubicBezTo>
                  <a:lnTo>
                    <a:pt x="153612" y="390448"/>
                  </a:lnTo>
                  <a:cubicBezTo>
                    <a:pt x="58562" y="335716"/>
                    <a:pt x="0" y="234134"/>
                    <a:pt x="0" y="124444"/>
                  </a:cubicBezTo>
                  <a:close/>
                </a:path>
              </a:pathLst>
            </a:custGeom>
            <a:solidFill>
              <a:schemeClr val="accent5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238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cture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9" descr="Obraz zawierający wzór, Liliowy, fioletowy, Wielobarwność&#10;&#10;Opis wygenerowany automatycznie">
            <a:extLst>
              <a:ext uri="{FF2B5EF4-FFF2-40B4-BE49-F238E27FC236}">
                <a16:creationId xmlns:a16="http://schemas.microsoft.com/office/drawing/2014/main" id="{499503E6-35BD-805A-3B43-0E9734972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4993" y="729847"/>
            <a:ext cx="2552856" cy="2294194"/>
          </a:xfrm>
          <a:prstGeom prst="rect">
            <a:avLst/>
          </a:prstGeom>
        </p:spPr>
      </p:pic>
      <p:sp>
        <p:nvSpPr>
          <p:cNvPr id="32" name="Graphic 29">
            <a:extLst>
              <a:ext uri="{FF2B5EF4-FFF2-40B4-BE49-F238E27FC236}">
                <a16:creationId xmlns:a16="http://schemas.microsoft.com/office/drawing/2014/main" id="{82D5D22D-1F21-C911-0B0A-865B14FB442C}"/>
              </a:ext>
            </a:extLst>
          </p:cNvPr>
          <p:cNvSpPr/>
          <p:nvPr userDrawn="1"/>
        </p:nvSpPr>
        <p:spPr>
          <a:xfrm rot="5400000">
            <a:off x="9373767" y="1783791"/>
            <a:ext cx="2267890" cy="25235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29">
            <a:extLst>
              <a:ext uri="{FF2B5EF4-FFF2-40B4-BE49-F238E27FC236}">
                <a16:creationId xmlns:a16="http://schemas.microsoft.com/office/drawing/2014/main" id="{C8714292-924D-DE94-DCFF-F1E629D701BE}"/>
              </a:ext>
            </a:extLst>
          </p:cNvPr>
          <p:cNvSpPr/>
          <p:nvPr userDrawn="1"/>
        </p:nvSpPr>
        <p:spPr>
          <a:xfrm rot="5400000">
            <a:off x="7340180" y="2961971"/>
            <a:ext cx="2267890" cy="25235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6254"/>
            <a:ext cx="5921375" cy="1116000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846600"/>
            <a:ext cx="5930900" cy="324000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Name and position of the presenter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BDC4AC-0BD6-AF02-2CA7-8DE3565EF8B6}"/>
              </a:ext>
            </a:extLst>
          </p:cNvPr>
          <p:cNvGrpSpPr/>
          <p:nvPr userDrawn="1"/>
        </p:nvGrpSpPr>
        <p:grpSpPr>
          <a:xfrm>
            <a:off x="11176742" y="6395950"/>
            <a:ext cx="595335" cy="233449"/>
            <a:chOff x="11176742" y="6395950"/>
            <a:chExt cx="595335" cy="23344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E27B88-D93C-E5FB-2442-5096BD6B03FC}"/>
                </a:ext>
              </a:extLst>
            </p:cNvPr>
            <p:cNvGrpSpPr/>
            <p:nvPr userDrawn="1"/>
          </p:nvGrpSpPr>
          <p:grpSpPr>
            <a:xfrm>
              <a:off x="11176743" y="6395950"/>
              <a:ext cx="595334" cy="171536"/>
              <a:chOff x="11176743" y="6395950"/>
              <a:chExt cx="595334" cy="171536"/>
            </a:xfrm>
          </p:grpSpPr>
          <p:pic>
            <p:nvPicPr>
              <p:cNvPr id="6" name="Picture 5" descr="A white text with blue dots on a black background&#10;&#10;Description automatically generated">
                <a:extLst>
                  <a:ext uri="{FF2B5EF4-FFF2-40B4-BE49-F238E27FC236}">
                    <a16:creationId xmlns:a16="http://schemas.microsoft.com/office/drawing/2014/main" id="{D6D08B33-9343-D787-A2D6-3057D1F60EA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727" t="40093" r="38720" b="40552"/>
              <a:stretch/>
            </p:blipFill>
            <p:spPr>
              <a:xfrm>
                <a:off x="11454822" y="6395950"/>
                <a:ext cx="170441" cy="164394"/>
              </a:xfrm>
              <a:prstGeom prst="rect">
                <a:avLst/>
              </a:prstGeom>
            </p:spPr>
          </p:pic>
          <p:pic>
            <p:nvPicPr>
              <p:cNvPr id="7" name="Zasób 1.png" descr="Zasób 1.png">
                <a:extLst>
                  <a:ext uri="{FF2B5EF4-FFF2-40B4-BE49-F238E27FC236}">
                    <a16:creationId xmlns:a16="http://schemas.microsoft.com/office/drawing/2014/main" id="{392F0F42-0ED5-260F-6A7C-0B197E52CA2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2781" b="27358"/>
              <a:stretch/>
            </p:blipFill>
            <p:spPr>
              <a:xfrm>
                <a:off x="11176743" y="6403092"/>
                <a:ext cx="278080" cy="16439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9" name="Zasób 1.png" descr="Zasób 1.png">
                <a:extLst>
                  <a:ext uri="{FF2B5EF4-FFF2-40B4-BE49-F238E27FC236}">
                    <a16:creationId xmlns:a16="http://schemas.microsoft.com/office/drawing/2014/main" id="{18FD4D8C-8A88-810A-6C12-5FC8D1351C9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5352" r="-1090" b="27358"/>
              <a:stretch/>
            </p:blipFill>
            <p:spPr>
              <a:xfrm>
                <a:off x="11620500" y="6403092"/>
                <a:ext cx="151577" cy="16439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pic>
          <p:nvPicPr>
            <p:cNvPr id="25" name="Zasób 1.png" descr="Zasób 1.png">
              <a:extLst>
                <a:ext uri="{FF2B5EF4-FFF2-40B4-BE49-F238E27FC236}">
                  <a16:creationId xmlns:a16="http://schemas.microsoft.com/office/drawing/2014/main" id="{5C5A55B4-9DB8-02EB-2751-E3496AF99A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5799"/>
            <a:stretch/>
          </p:blipFill>
          <p:spPr>
            <a:xfrm>
              <a:off x="11176742" y="6574630"/>
              <a:ext cx="588915" cy="5476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852A7FE-F41F-5325-28C5-481554F9F38C}"/>
              </a:ext>
            </a:extLst>
          </p:cNvPr>
          <p:cNvSpPr/>
          <p:nvPr userDrawn="1"/>
        </p:nvSpPr>
        <p:spPr>
          <a:xfrm>
            <a:off x="6772275" y="0"/>
            <a:ext cx="5385544" cy="6184900"/>
          </a:xfrm>
          <a:custGeom>
            <a:avLst/>
            <a:gdLst>
              <a:gd name="connsiteX0" fmla="*/ 0 w 5385544"/>
              <a:gd name="connsiteY0" fmla="*/ 0 h 6184900"/>
              <a:gd name="connsiteX1" fmla="*/ 5385544 w 5385544"/>
              <a:gd name="connsiteY1" fmla="*/ 0 h 6184900"/>
              <a:gd name="connsiteX2" fmla="*/ 5385544 w 5385544"/>
              <a:gd name="connsiteY2" fmla="*/ 6184900 h 6184900"/>
              <a:gd name="connsiteX3" fmla="*/ 0 w 5385544"/>
              <a:gd name="connsiteY3" fmla="*/ 6184900 h 6184900"/>
              <a:gd name="connsiteX4" fmla="*/ 0 w 5385544"/>
              <a:gd name="connsiteY4" fmla="*/ 0 h 6184900"/>
              <a:gd name="connsiteX5" fmla="*/ 1224187 w 5385544"/>
              <a:gd name="connsiteY5" fmla="*/ 744467 h 6184900"/>
              <a:gd name="connsiteX6" fmla="*/ 958509 w 5385544"/>
              <a:gd name="connsiteY6" fmla="*/ 897890 h 6184900"/>
              <a:gd name="connsiteX7" fmla="*/ 482492 w 5385544"/>
              <a:gd name="connsiteY7" fmla="*/ 1722371 h 6184900"/>
              <a:gd name="connsiteX8" fmla="*/ 443897 w 5385544"/>
              <a:gd name="connsiteY8" fmla="*/ 1836146 h 6184900"/>
              <a:gd name="connsiteX9" fmla="*/ 441325 w 5385544"/>
              <a:gd name="connsiteY9" fmla="*/ 1875787 h 6184900"/>
              <a:gd name="connsiteX10" fmla="*/ 441325 w 5385544"/>
              <a:gd name="connsiteY10" fmla="*/ 1875800 h 6184900"/>
              <a:gd name="connsiteX11" fmla="*/ 443897 w 5385544"/>
              <a:gd name="connsiteY11" fmla="*/ 1915441 h 6184900"/>
              <a:gd name="connsiteX12" fmla="*/ 482492 w 5385544"/>
              <a:gd name="connsiteY12" fmla="*/ 2029217 h 6184900"/>
              <a:gd name="connsiteX13" fmla="*/ 958509 w 5385544"/>
              <a:gd name="connsiteY13" fmla="*/ 2853698 h 6184900"/>
              <a:gd name="connsiteX14" fmla="*/ 1224187 w 5385544"/>
              <a:gd name="connsiteY14" fmla="*/ 3007121 h 6184900"/>
              <a:gd name="connsiteX15" fmla="*/ 2176221 w 5385544"/>
              <a:gd name="connsiteY15" fmla="*/ 3007121 h 6184900"/>
              <a:gd name="connsiteX16" fmla="*/ 2441899 w 5385544"/>
              <a:gd name="connsiteY16" fmla="*/ 2853698 h 6184900"/>
              <a:gd name="connsiteX17" fmla="*/ 2917916 w 5385544"/>
              <a:gd name="connsiteY17" fmla="*/ 2029442 h 6184900"/>
              <a:gd name="connsiteX18" fmla="*/ 2959084 w 5385544"/>
              <a:gd name="connsiteY18" fmla="*/ 1876019 h 6184900"/>
              <a:gd name="connsiteX19" fmla="*/ 2917916 w 5385544"/>
              <a:gd name="connsiteY19" fmla="*/ 1722595 h 6184900"/>
              <a:gd name="connsiteX20" fmla="*/ 2441899 w 5385544"/>
              <a:gd name="connsiteY20" fmla="*/ 897890 h 6184900"/>
              <a:gd name="connsiteX21" fmla="*/ 2176221 w 5385544"/>
              <a:gd name="connsiteY21" fmla="*/ 744467 h 6184900"/>
              <a:gd name="connsiteX22" fmla="*/ 1224187 w 5385544"/>
              <a:gd name="connsiteY22" fmla="*/ 744467 h 6184900"/>
              <a:gd name="connsiteX23" fmla="*/ 3259690 w 5385544"/>
              <a:gd name="connsiteY23" fmla="*/ 1912670 h 6184900"/>
              <a:gd name="connsiteX24" fmla="*/ 2994012 w 5385544"/>
              <a:gd name="connsiteY24" fmla="*/ 2066093 h 6184900"/>
              <a:gd name="connsiteX25" fmla="*/ 2517995 w 5385544"/>
              <a:gd name="connsiteY25" fmla="*/ 2890574 h 6184900"/>
              <a:gd name="connsiteX26" fmla="*/ 2479400 w 5385544"/>
              <a:gd name="connsiteY26" fmla="*/ 3004349 h 6184900"/>
              <a:gd name="connsiteX27" fmla="*/ 2476828 w 5385544"/>
              <a:gd name="connsiteY27" fmla="*/ 3043991 h 6184900"/>
              <a:gd name="connsiteX28" fmla="*/ 2476828 w 5385544"/>
              <a:gd name="connsiteY28" fmla="*/ 3044003 h 6184900"/>
              <a:gd name="connsiteX29" fmla="*/ 2479400 w 5385544"/>
              <a:gd name="connsiteY29" fmla="*/ 3083644 h 6184900"/>
              <a:gd name="connsiteX30" fmla="*/ 2517995 w 5385544"/>
              <a:gd name="connsiteY30" fmla="*/ 3197420 h 6184900"/>
              <a:gd name="connsiteX31" fmla="*/ 2994012 w 5385544"/>
              <a:gd name="connsiteY31" fmla="*/ 4021901 h 6184900"/>
              <a:gd name="connsiteX32" fmla="*/ 3259690 w 5385544"/>
              <a:gd name="connsiteY32" fmla="*/ 4175324 h 6184900"/>
              <a:gd name="connsiteX33" fmla="*/ 4211724 w 5385544"/>
              <a:gd name="connsiteY33" fmla="*/ 4175324 h 6184900"/>
              <a:gd name="connsiteX34" fmla="*/ 4477402 w 5385544"/>
              <a:gd name="connsiteY34" fmla="*/ 4021901 h 6184900"/>
              <a:gd name="connsiteX35" fmla="*/ 4953419 w 5385544"/>
              <a:gd name="connsiteY35" fmla="*/ 3197645 h 6184900"/>
              <a:gd name="connsiteX36" fmla="*/ 4994587 w 5385544"/>
              <a:gd name="connsiteY36" fmla="*/ 3044222 h 6184900"/>
              <a:gd name="connsiteX37" fmla="*/ 4953419 w 5385544"/>
              <a:gd name="connsiteY37" fmla="*/ 2890799 h 6184900"/>
              <a:gd name="connsiteX38" fmla="*/ 4477402 w 5385544"/>
              <a:gd name="connsiteY38" fmla="*/ 2066093 h 6184900"/>
              <a:gd name="connsiteX39" fmla="*/ 4211724 w 5385544"/>
              <a:gd name="connsiteY39" fmla="*/ 1912670 h 6184900"/>
              <a:gd name="connsiteX40" fmla="*/ 3259690 w 5385544"/>
              <a:gd name="connsiteY40" fmla="*/ 1912670 h 6184900"/>
              <a:gd name="connsiteX41" fmla="*/ 1224187 w 5385544"/>
              <a:gd name="connsiteY41" fmla="*/ 3080873 h 6184900"/>
              <a:gd name="connsiteX42" fmla="*/ 958509 w 5385544"/>
              <a:gd name="connsiteY42" fmla="*/ 3234296 h 6184900"/>
              <a:gd name="connsiteX43" fmla="*/ 482492 w 5385544"/>
              <a:gd name="connsiteY43" fmla="*/ 4058777 h 6184900"/>
              <a:gd name="connsiteX44" fmla="*/ 443897 w 5385544"/>
              <a:gd name="connsiteY44" fmla="*/ 4172552 h 6184900"/>
              <a:gd name="connsiteX45" fmla="*/ 441325 w 5385544"/>
              <a:gd name="connsiteY45" fmla="*/ 4212194 h 6184900"/>
              <a:gd name="connsiteX46" fmla="*/ 441325 w 5385544"/>
              <a:gd name="connsiteY46" fmla="*/ 4212206 h 6184900"/>
              <a:gd name="connsiteX47" fmla="*/ 443897 w 5385544"/>
              <a:gd name="connsiteY47" fmla="*/ 4251847 h 6184900"/>
              <a:gd name="connsiteX48" fmla="*/ 482492 w 5385544"/>
              <a:gd name="connsiteY48" fmla="*/ 4365623 h 6184900"/>
              <a:gd name="connsiteX49" fmla="*/ 958509 w 5385544"/>
              <a:gd name="connsiteY49" fmla="*/ 5190104 h 6184900"/>
              <a:gd name="connsiteX50" fmla="*/ 1224187 w 5385544"/>
              <a:gd name="connsiteY50" fmla="*/ 5343527 h 6184900"/>
              <a:gd name="connsiteX51" fmla="*/ 2176221 w 5385544"/>
              <a:gd name="connsiteY51" fmla="*/ 5343527 h 6184900"/>
              <a:gd name="connsiteX52" fmla="*/ 2441899 w 5385544"/>
              <a:gd name="connsiteY52" fmla="*/ 5190104 h 6184900"/>
              <a:gd name="connsiteX53" fmla="*/ 2917916 w 5385544"/>
              <a:gd name="connsiteY53" fmla="*/ 4365848 h 6184900"/>
              <a:gd name="connsiteX54" fmla="*/ 2959084 w 5385544"/>
              <a:gd name="connsiteY54" fmla="*/ 4212425 h 6184900"/>
              <a:gd name="connsiteX55" fmla="*/ 2917916 w 5385544"/>
              <a:gd name="connsiteY55" fmla="*/ 4059002 h 6184900"/>
              <a:gd name="connsiteX56" fmla="*/ 2441899 w 5385544"/>
              <a:gd name="connsiteY56" fmla="*/ 3234296 h 6184900"/>
              <a:gd name="connsiteX57" fmla="*/ 2176221 w 5385544"/>
              <a:gd name="connsiteY57" fmla="*/ 3080873 h 6184900"/>
              <a:gd name="connsiteX58" fmla="*/ 1224187 w 5385544"/>
              <a:gd name="connsiteY58" fmla="*/ 3080873 h 61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385544" h="6184900">
                <a:moveTo>
                  <a:pt x="0" y="0"/>
                </a:moveTo>
                <a:lnTo>
                  <a:pt x="5385544" y="0"/>
                </a:lnTo>
                <a:lnTo>
                  <a:pt x="5385544" y="6184900"/>
                </a:lnTo>
                <a:lnTo>
                  <a:pt x="0" y="6184900"/>
                </a:lnTo>
                <a:lnTo>
                  <a:pt x="0" y="0"/>
                </a:lnTo>
                <a:close/>
                <a:moveTo>
                  <a:pt x="1224187" y="744467"/>
                </a:moveTo>
                <a:cubicBezTo>
                  <a:pt x="1114631" y="744467"/>
                  <a:pt x="1013174" y="802956"/>
                  <a:pt x="958509" y="897890"/>
                </a:cubicBezTo>
                <a:lnTo>
                  <a:pt x="482492" y="1722371"/>
                </a:lnTo>
                <a:cubicBezTo>
                  <a:pt x="461908" y="1757971"/>
                  <a:pt x="449043" y="1796671"/>
                  <a:pt x="443897" y="1836146"/>
                </a:cubicBezTo>
                <a:lnTo>
                  <a:pt x="441325" y="1875787"/>
                </a:lnTo>
                <a:lnTo>
                  <a:pt x="441325" y="1875800"/>
                </a:lnTo>
                <a:lnTo>
                  <a:pt x="443897" y="1915441"/>
                </a:lnTo>
                <a:cubicBezTo>
                  <a:pt x="449043" y="1954917"/>
                  <a:pt x="461908" y="1993617"/>
                  <a:pt x="482492" y="2029217"/>
                </a:cubicBezTo>
                <a:lnTo>
                  <a:pt x="958509" y="2853698"/>
                </a:lnTo>
                <a:cubicBezTo>
                  <a:pt x="1013399" y="2948631"/>
                  <a:pt x="1114631" y="3007121"/>
                  <a:pt x="1224187" y="3007121"/>
                </a:cubicBezTo>
                <a:lnTo>
                  <a:pt x="2176221" y="3007121"/>
                </a:lnTo>
                <a:cubicBezTo>
                  <a:pt x="2285777" y="3007121"/>
                  <a:pt x="2387234" y="2948631"/>
                  <a:pt x="2441899" y="2853698"/>
                </a:cubicBezTo>
                <a:lnTo>
                  <a:pt x="2917916" y="2029442"/>
                </a:lnTo>
                <a:cubicBezTo>
                  <a:pt x="2945361" y="1981975"/>
                  <a:pt x="2959084" y="1928997"/>
                  <a:pt x="2959084" y="1876019"/>
                </a:cubicBezTo>
                <a:cubicBezTo>
                  <a:pt x="2959084" y="1823041"/>
                  <a:pt x="2945361" y="1770062"/>
                  <a:pt x="2917916" y="1722595"/>
                </a:cubicBezTo>
                <a:lnTo>
                  <a:pt x="2441899" y="897890"/>
                </a:lnTo>
                <a:cubicBezTo>
                  <a:pt x="2387009" y="802956"/>
                  <a:pt x="2285777" y="744467"/>
                  <a:pt x="2176221" y="744467"/>
                </a:cubicBezTo>
                <a:lnTo>
                  <a:pt x="1224187" y="744467"/>
                </a:lnTo>
                <a:close/>
                <a:moveTo>
                  <a:pt x="3259690" y="1912670"/>
                </a:moveTo>
                <a:cubicBezTo>
                  <a:pt x="3150134" y="1912670"/>
                  <a:pt x="3048677" y="1971159"/>
                  <a:pt x="2994012" y="2066093"/>
                </a:cubicBezTo>
                <a:lnTo>
                  <a:pt x="2517995" y="2890574"/>
                </a:lnTo>
                <a:cubicBezTo>
                  <a:pt x="2497411" y="2926174"/>
                  <a:pt x="2484546" y="2964874"/>
                  <a:pt x="2479400" y="3004349"/>
                </a:cubicBezTo>
                <a:lnTo>
                  <a:pt x="2476828" y="3043991"/>
                </a:lnTo>
                <a:lnTo>
                  <a:pt x="2476828" y="3044003"/>
                </a:lnTo>
                <a:lnTo>
                  <a:pt x="2479400" y="3083644"/>
                </a:lnTo>
                <a:cubicBezTo>
                  <a:pt x="2484546" y="3123120"/>
                  <a:pt x="2497411" y="3161820"/>
                  <a:pt x="2517995" y="3197420"/>
                </a:cubicBezTo>
                <a:lnTo>
                  <a:pt x="2994012" y="4021901"/>
                </a:lnTo>
                <a:cubicBezTo>
                  <a:pt x="3048902" y="4116834"/>
                  <a:pt x="3150134" y="4175324"/>
                  <a:pt x="3259690" y="4175324"/>
                </a:cubicBezTo>
                <a:lnTo>
                  <a:pt x="4211724" y="4175324"/>
                </a:lnTo>
                <a:cubicBezTo>
                  <a:pt x="4321280" y="4175324"/>
                  <a:pt x="4422737" y="4116834"/>
                  <a:pt x="4477402" y="4021901"/>
                </a:cubicBezTo>
                <a:lnTo>
                  <a:pt x="4953419" y="3197645"/>
                </a:lnTo>
                <a:cubicBezTo>
                  <a:pt x="4980864" y="3150178"/>
                  <a:pt x="4994587" y="3097200"/>
                  <a:pt x="4994587" y="3044222"/>
                </a:cubicBezTo>
                <a:cubicBezTo>
                  <a:pt x="4994587" y="2991244"/>
                  <a:pt x="4980864" y="2938265"/>
                  <a:pt x="4953419" y="2890799"/>
                </a:cubicBezTo>
                <a:lnTo>
                  <a:pt x="4477402" y="2066093"/>
                </a:lnTo>
                <a:cubicBezTo>
                  <a:pt x="4422512" y="1971159"/>
                  <a:pt x="4321280" y="1912670"/>
                  <a:pt x="4211724" y="1912670"/>
                </a:cubicBezTo>
                <a:lnTo>
                  <a:pt x="3259690" y="1912670"/>
                </a:lnTo>
                <a:close/>
                <a:moveTo>
                  <a:pt x="1224187" y="3080873"/>
                </a:moveTo>
                <a:cubicBezTo>
                  <a:pt x="1114631" y="3080873"/>
                  <a:pt x="1013174" y="3139363"/>
                  <a:pt x="958509" y="3234296"/>
                </a:cubicBezTo>
                <a:lnTo>
                  <a:pt x="482492" y="4058777"/>
                </a:lnTo>
                <a:cubicBezTo>
                  <a:pt x="461908" y="4094377"/>
                  <a:pt x="449043" y="4133077"/>
                  <a:pt x="443897" y="4172552"/>
                </a:cubicBezTo>
                <a:lnTo>
                  <a:pt x="441325" y="4212194"/>
                </a:lnTo>
                <a:lnTo>
                  <a:pt x="441325" y="4212206"/>
                </a:lnTo>
                <a:lnTo>
                  <a:pt x="443897" y="4251847"/>
                </a:lnTo>
                <a:cubicBezTo>
                  <a:pt x="449043" y="4291323"/>
                  <a:pt x="461908" y="4330023"/>
                  <a:pt x="482492" y="4365623"/>
                </a:cubicBezTo>
                <a:lnTo>
                  <a:pt x="958509" y="5190104"/>
                </a:lnTo>
                <a:cubicBezTo>
                  <a:pt x="1013399" y="5285037"/>
                  <a:pt x="1114631" y="5343527"/>
                  <a:pt x="1224187" y="5343527"/>
                </a:cubicBezTo>
                <a:lnTo>
                  <a:pt x="2176221" y="5343527"/>
                </a:lnTo>
                <a:cubicBezTo>
                  <a:pt x="2285777" y="5343527"/>
                  <a:pt x="2387234" y="5285037"/>
                  <a:pt x="2441899" y="5190104"/>
                </a:cubicBezTo>
                <a:lnTo>
                  <a:pt x="2917916" y="4365848"/>
                </a:lnTo>
                <a:cubicBezTo>
                  <a:pt x="2945361" y="4318381"/>
                  <a:pt x="2959084" y="4265403"/>
                  <a:pt x="2959084" y="4212425"/>
                </a:cubicBezTo>
                <a:cubicBezTo>
                  <a:pt x="2959084" y="4159447"/>
                  <a:pt x="2945361" y="4106468"/>
                  <a:pt x="2917916" y="4059002"/>
                </a:cubicBezTo>
                <a:lnTo>
                  <a:pt x="2441899" y="3234296"/>
                </a:lnTo>
                <a:cubicBezTo>
                  <a:pt x="2387009" y="3139363"/>
                  <a:pt x="2285777" y="3080873"/>
                  <a:pt x="2176221" y="3080873"/>
                </a:cubicBezTo>
                <a:lnTo>
                  <a:pt x="1224187" y="30808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1E883C1-7CAB-7EFA-0F8D-BC38A750BBB6}"/>
              </a:ext>
            </a:extLst>
          </p:cNvPr>
          <p:cNvSpPr/>
          <p:nvPr userDrawn="1"/>
        </p:nvSpPr>
        <p:spPr>
          <a:xfrm rot="5400000">
            <a:off x="9601292" y="-350066"/>
            <a:ext cx="1820721" cy="2520852"/>
          </a:xfrm>
          <a:custGeom>
            <a:avLst/>
            <a:gdLst>
              <a:gd name="connsiteX0" fmla="*/ 0 w 1820721"/>
              <a:gd name="connsiteY0" fmla="*/ 2171100 h 2520852"/>
              <a:gd name="connsiteX1" fmla="*/ 0 w 1820721"/>
              <a:gd name="connsiteY1" fmla="*/ 349797 h 2520852"/>
              <a:gd name="connsiteX2" fmla="*/ 534617 w 1820721"/>
              <a:gd name="connsiteY2" fmla="*/ 41218 h 2520852"/>
              <a:gd name="connsiteX3" fmla="*/ 841841 w 1820721"/>
              <a:gd name="connsiteY3" fmla="*/ 41218 h 2520852"/>
              <a:gd name="connsiteX4" fmla="*/ 1667110 w 1820721"/>
              <a:gd name="connsiteY4" fmla="*/ 517820 h 2520852"/>
              <a:gd name="connsiteX5" fmla="*/ 1820721 w 1820721"/>
              <a:gd name="connsiteY5" fmla="*/ 783825 h 2520852"/>
              <a:gd name="connsiteX6" fmla="*/ 1820721 w 1820721"/>
              <a:gd name="connsiteY6" fmla="*/ 1737028 h 2520852"/>
              <a:gd name="connsiteX7" fmla="*/ 1667110 w 1820721"/>
              <a:gd name="connsiteY7" fmla="*/ 2003032 h 2520852"/>
              <a:gd name="connsiteX8" fmla="*/ 841616 w 1820721"/>
              <a:gd name="connsiteY8" fmla="*/ 2479634 h 2520852"/>
              <a:gd name="connsiteX9" fmla="*/ 534392 w 1820721"/>
              <a:gd name="connsiteY9" fmla="*/ 2479634 h 25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721" h="2520852">
                <a:moveTo>
                  <a:pt x="0" y="2171100"/>
                </a:moveTo>
                <a:lnTo>
                  <a:pt x="0" y="349797"/>
                </a:lnTo>
                <a:lnTo>
                  <a:pt x="534617" y="41218"/>
                </a:lnTo>
                <a:cubicBezTo>
                  <a:pt x="629668" y="-13739"/>
                  <a:pt x="746791" y="-13739"/>
                  <a:pt x="841841" y="41218"/>
                </a:cubicBezTo>
                <a:lnTo>
                  <a:pt x="1667110" y="517820"/>
                </a:lnTo>
                <a:cubicBezTo>
                  <a:pt x="1762160" y="572552"/>
                  <a:pt x="1820721" y="674134"/>
                  <a:pt x="1820721" y="783825"/>
                </a:cubicBezTo>
                <a:lnTo>
                  <a:pt x="1820721" y="1737028"/>
                </a:lnTo>
                <a:cubicBezTo>
                  <a:pt x="1820721" y="1846718"/>
                  <a:pt x="1762160" y="1948075"/>
                  <a:pt x="1667110" y="2003032"/>
                </a:cubicBezTo>
                <a:lnTo>
                  <a:pt x="841616" y="2479634"/>
                </a:lnTo>
                <a:cubicBezTo>
                  <a:pt x="746566" y="2534592"/>
                  <a:pt x="629443" y="2534592"/>
                  <a:pt x="534392" y="2479634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9DB390-5AFB-72C2-C078-707FCDB3FB43}"/>
              </a:ext>
            </a:extLst>
          </p:cNvPr>
          <p:cNvSpPr/>
          <p:nvPr userDrawn="1"/>
        </p:nvSpPr>
        <p:spPr>
          <a:xfrm rot="5400000">
            <a:off x="9647046" y="-293995"/>
            <a:ext cx="1729213" cy="2317202"/>
          </a:xfrm>
          <a:custGeom>
            <a:avLst/>
            <a:gdLst>
              <a:gd name="connsiteX0" fmla="*/ 0 w 1729213"/>
              <a:gd name="connsiteY0" fmla="*/ 1963616 h 2317202"/>
              <a:gd name="connsiteX1" fmla="*/ 0 w 1729213"/>
              <a:gd name="connsiteY1" fmla="*/ 353620 h 2317202"/>
              <a:gd name="connsiteX2" fmla="*/ 547009 w 1729213"/>
              <a:gd name="connsiteY2" fmla="*/ 37888 h 2317202"/>
              <a:gd name="connsiteX3" fmla="*/ 829413 w 1729213"/>
              <a:gd name="connsiteY3" fmla="*/ 37888 h 2317202"/>
              <a:gd name="connsiteX4" fmla="*/ 1588011 w 1729213"/>
              <a:gd name="connsiteY4" fmla="*/ 475987 h 2317202"/>
              <a:gd name="connsiteX5" fmla="*/ 1729213 w 1729213"/>
              <a:gd name="connsiteY5" fmla="*/ 720502 h 2317202"/>
              <a:gd name="connsiteX6" fmla="*/ 1729213 w 1729213"/>
              <a:gd name="connsiteY6" fmla="*/ 1596700 h 2317202"/>
              <a:gd name="connsiteX7" fmla="*/ 1588011 w 1729213"/>
              <a:gd name="connsiteY7" fmla="*/ 1841215 h 2317202"/>
              <a:gd name="connsiteX8" fmla="*/ 829206 w 1729213"/>
              <a:gd name="connsiteY8" fmla="*/ 2279314 h 2317202"/>
              <a:gd name="connsiteX9" fmla="*/ 546802 w 1729213"/>
              <a:gd name="connsiteY9" fmla="*/ 2279314 h 231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9213" h="2317202">
                <a:moveTo>
                  <a:pt x="0" y="1963616"/>
                </a:moveTo>
                <a:lnTo>
                  <a:pt x="0" y="353620"/>
                </a:lnTo>
                <a:lnTo>
                  <a:pt x="547009" y="37888"/>
                </a:lnTo>
                <a:cubicBezTo>
                  <a:pt x="634381" y="-12629"/>
                  <a:pt x="742042" y="-12629"/>
                  <a:pt x="829413" y="37888"/>
                </a:cubicBezTo>
                <a:lnTo>
                  <a:pt x="1588011" y="475987"/>
                </a:lnTo>
                <a:cubicBezTo>
                  <a:pt x="1675383" y="526298"/>
                  <a:pt x="1729213" y="619673"/>
                  <a:pt x="1729213" y="720502"/>
                </a:cubicBezTo>
                <a:lnTo>
                  <a:pt x="1729213" y="1596700"/>
                </a:lnTo>
                <a:cubicBezTo>
                  <a:pt x="1729213" y="1697529"/>
                  <a:pt x="1675383" y="1790697"/>
                  <a:pt x="1588011" y="1841215"/>
                </a:cubicBezTo>
                <a:lnTo>
                  <a:pt x="829206" y="2279314"/>
                </a:lnTo>
                <a:cubicBezTo>
                  <a:pt x="741835" y="2329832"/>
                  <a:pt x="634174" y="2329832"/>
                  <a:pt x="546802" y="2279314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accent1"/>
            </a:bgClr>
          </a:patt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2DA216-B037-DD70-80CB-336BBD94F970}"/>
              </a:ext>
            </a:extLst>
          </p:cNvPr>
          <p:cNvSpPr/>
          <p:nvPr userDrawn="1"/>
        </p:nvSpPr>
        <p:spPr>
          <a:xfrm rot="5400000">
            <a:off x="10605149" y="1423049"/>
            <a:ext cx="2265434" cy="908268"/>
          </a:xfrm>
          <a:custGeom>
            <a:avLst/>
            <a:gdLst>
              <a:gd name="connsiteX0" fmla="*/ 0 w 2265434"/>
              <a:gd name="connsiteY0" fmla="*/ 124444 h 908268"/>
              <a:gd name="connsiteX1" fmla="*/ 0 w 2265434"/>
              <a:gd name="connsiteY1" fmla="*/ 0 h 908268"/>
              <a:gd name="connsiteX2" fmla="*/ 2265434 w 2265434"/>
              <a:gd name="connsiteY2" fmla="*/ 0 h 908268"/>
              <a:gd name="connsiteX3" fmla="*/ 2265434 w 2265434"/>
              <a:gd name="connsiteY3" fmla="*/ 124444 h 908268"/>
              <a:gd name="connsiteX4" fmla="*/ 2111823 w 2265434"/>
              <a:gd name="connsiteY4" fmla="*/ 390448 h 908268"/>
              <a:gd name="connsiteX5" fmla="*/ 1286329 w 2265434"/>
              <a:gd name="connsiteY5" fmla="*/ 867050 h 908268"/>
              <a:gd name="connsiteX6" fmla="*/ 979106 w 2265434"/>
              <a:gd name="connsiteY6" fmla="*/ 867050 h 908268"/>
              <a:gd name="connsiteX7" fmla="*/ 153612 w 2265434"/>
              <a:gd name="connsiteY7" fmla="*/ 390448 h 908268"/>
              <a:gd name="connsiteX8" fmla="*/ 0 w 2265434"/>
              <a:gd name="connsiteY8" fmla="*/ 124444 h 90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5434" h="908268">
                <a:moveTo>
                  <a:pt x="0" y="124444"/>
                </a:moveTo>
                <a:lnTo>
                  <a:pt x="0" y="0"/>
                </a:lnTo>
                <a:lnTo>
                  <a:pt x="2265434" y="0"/>
                </a:lnTo>
                <a:lnTo>
                  <a:pt x="2265434" y="124444"/>
                </a:lnTo>
                <a:cubicBezTo>
                  <a:pt x="2265434" y="234134"/>
                  <a:pt x="2206873" y="335491"/>
                  <a:pt x="2111823" y="390448"/>
                </a:cubicBezTo>
                <a:lnTo>
                  <a:pt x="1286329" y="867050"/>
                </a:lnTo>
                <a:cubicBezTo>
                  <a:pt x="1191279" y="922008"/>
                  <a:pt x="1074156" y="922008"/>
                  <a:pt x="979106" y="867050"/>
                </a:cubicBezTo>
                <a:lnTo>
                  <a:pt x="153612" y="390448"/>
                </a:lnTo>
                <a:cubicBezTo>
                  <a:pt x="58562" y="335716"/>
                  <a:pt x="0" y="234134"/>
                  <a:pt x="0" y="124444"/>
                </a:cubicBez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93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cture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6">
            <a:extLst>
              <a:ext uri="{FF2B5EF4-FFF2-40B4-BE49-F238E27FC236}">
                <a16:creationId xmlns:a16="http://schemas.microsoft.com/office/drawing/2014/main" id="{09B18F70-D455-C497-8BDA-BC555E8C9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92"/>
          <a:stretch/>
        </p:blipFill>
        <p:spPr>
          <a:xfrm>
            <a:off x="7208291" y="638377"/>
            <a:ext cx="2523586" cy="2451442"/>
          </a:xfrm>
          <a:prstGeom prst="rect">
            <a:avLst/>
          </a:prstGeom>
        </p:spPr>
      </p:pic>
      <p:sp>
        <p:nvSpPr>
          <p:cNvPr id="32" name="Graphic 29">
            <a:extLst>
              <a:ext uri="{FF2B5EF4-FFF2-40B4-BE49-F238E27FC236}">
                <a16:creationId xmlns:a16="http://schemas.microsoft.com/office/drawing/2014/main" id="{82D5D22D-1F21-C911-0B0A-865B14FB442C}"/>
              </a:ext>
            </a:extLst>
          </p:cNvPr>
          <p:cNvSpPr/>
          <p:nvPr userDrawn="1"/>
        </p:nvSpPr>
        <p:spPr>
          <a:xfrm rot="5400000">
            <a:off x="9373767" y="1783791"/>
            <a:ext cx="2267890" cy="25235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29">
            <a:extLst>
              <a:ext uri="{FF2B5EF4-FFF2-40B4-BE49-F238E27FC236}">
                <a16:creationId xmlns:a16="http://schemas.microsoft.com/office/drawing/2014/main" id="{C8714292-924D-DE94-DCFF-F1E629D701BE}"/>
              </a:ext>
            </a:extLst>
          </p:cNvPr>
          <p:cNvSpPr/>
          <p:nvPr userDrawn="1"/>
        </p:nvSpPr>
        <p:spPr>
          <a:xfrm rot="5400000">
            <a:off x="7340180" y="2961971"/>
            <a:ext cx="2267890" cy="25235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6254"/>
            <a:ext cx="5921375" cy="1116000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846600"/>
            <a:ext cx="5930900" cy="324000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Name and position of the presenter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BDC4AC-0BD6-AF02-2CA7-8DE3565EF8B6}"/>
              </a:ext>
            </a:extLst>
          </p:cNvPr>
          <p:cNvGrpSpPr/>
          <p:nvPr userDrawn="1"/>
        </p:nvGrpSpPr>
        <p:grpSpPr>
          <a:xfrm>
            <a:off x="11176742" y="6395950"/>
            <a:ext cx="595335" cy="233449"/>
            <a:chOff x="11176742" y="6395950"/>
            <a:chExt cx="595335" cy="23344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E27B88-D93C-E5FB-2442-5096BD6B03FC}"/>
                </a:ext>
              </a:extLst>
            </p:cNvPr>
            <p:cNvGrpSpPr/>
            <p:nvPr userDrawn="1"/>
          </p:nvGrpSpPr>
          <p:grpSpPr>
            <a:xfrm>
              <a:off x="11176743" y="6395950"/>
              <a:ext cx="595334" cy="171536"/>
              <a:chOff x="11176743" y="6395950"/>
              <a:chExt cx="595334" cy="171536"/>
            </a:xfrm>
          </p:grpSpPr>
          <p:pic>
            <p:nvPicPr>
              <p:cNvPr id="6" name="Picture 5" descr="A white text with blue dots on a black background&#10;&#10;Description automatically generated">
                <a:extLst>
                  <a:ext uri="{FF2B5EF4-FFF2-40B4-BE49-F238E27FC236}">
                    <a16:creationId xmlns:a16="http://schemas.microsoft.com/office/drawing/2014/main" id="{D6D08B33-9343-D787-A2D6-3057D1F60EA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727" t="40093" r="38720" b="40552"/>
              <a:stretch/>
            </p:blipFill>
            <p:spPr>
              <a:xfrm>
                <a:off x="11454822" y="6395950"/>
                <a:ext cx="170441" cy="164394"/>
              </a:xfrm>
              <a:prstGeom prst="rect">
                <a:avLst/>
              </a:prstGeom>
            </p:spPr>
          </p:pic>
          <p:pic>
            <p:nvPicPr>
              <p:cNvPr id="7" name="Zasób 1.png" descr="Zasób 1.png">
                <a:extLst>
                  <a:ext uri="{FF2B5EF4-FFF2-40B4-BE49-F238E27FC236}">
                    <a16:creationId xmlns:a16="http://schemas.microsoft.com/office/drawing/2014/main" id="{392F0F42-0ED5-260F-6A7C-0B197E52CA2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2781" b="27358"/>
              <a:stretch/>
            </p:blipFill>
            <p:spPr>
              <a:xfrm>
                <a:off x="11176743" y="6403092"/>
                <a:ext cx="278080" cy="16439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9" name="Zasób 1.png" descr="Zasób 1.png">
                <a:extLst>
                  <a:ext uri="{FF2B5EF4-FFF2-40B4-BE49-F238E27FC236}">
                    <a16:creationId xmlns:a16="http://schemas.microsoft.com/office/drawing/2014/main" id="{18FD4D8C-8A88-810A-6C12-5FC8D1351C9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5352" r="-1090" b="27358"/>
              <a:stretch/>
            </p:blipFill>
            <p:spPr>
              <a:xfrm>
                <a:off x="11620500" y="6403092"/>
                <a:ext cx="151577" cy="16439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pic>
          <p:nvPicPr>
            <p:cNvPr id="25" name="Zasób 1.png" descr="Zasób 1.png">
              <a:extLst>
                <a:ext uri="{FF2B5EF4-FFF2-40B4-BE49-F238E27FC236}">
                  <a16:creationId xmlns:a16="http://schemas.microsoft.com/office/drawing/2014/main" id="{5C5A55B4-9DB8-02EB-2751-E3496AF99A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5799"/>
            <a:stretch/>
          </p:blipFill>
          <p:spPr>
            <a:xfrm>
              <a:off x="11176742" y="6574630"/>
              <a:ext cx="588915" cy="5476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852A7FE-F41F-5325-28C5-481554F9F38C}"/>
              </a:ext>
            </a:extLst>
          </p:cNvPr>
          <p:cNvSpPr/>
          <p:nvPr userDrawn="1"/>
        </p:nvSpPr>
        <p:spPr>
          <a:xfrm>
            <a:off x="6772275" y="0"/>
            <a:ext cx="5385544" cy="6184900"/>
          </a:xfrm>
          <a:custGeom>
            <a:avLst/>
            <a:gdLst>
              <a:gd name="connsiteX0" fmla="*/ 0 w 5385544"/>
              <a:gd name="connsiteY0" fmla="*/ 0 h 6184900"/>
              <a:gd name="connsiteX1" fmla="*/ 5385544 w 5385544"/>
              <a:gd name="connsiteY1" fmla="*/ 0 h 6184900"/>
              <a:gd name="connsiteX2" fmla="*/ 5385544 w 5385544"/>
              <a:gd name="connsiteY2" fmla="*/ 6184900 h 6184900"/>
              <a:gd name="connsiteX3" fmla="*/ 0 w 5385544"/>
              <a:gd name="connsiteY3" fmla="*/ 6184900 h 6184900"/>
              <a:gd name="connsiteX4" fmla="*/ 0 w 5385544"/>
              <a:gd name="connsiteY4" fmla="*/ 0 h 6184900"/>
              <a:gd name="connsiteX5" fmla="*/ 1224187 w 5385544"/>
              <a:gd name="connsiteY5" fmla="*/ 744467 h 6184900"/>
              <a:gd name="connsiteX6" fmla="*/ 958509 w 5385544"/>
              <a:gd name="connsiteY6" fmla="*/ 897890 h 6184900"/>
              <a:gd name="connsiteX7" fmla="*/ 482492 w 5385544"/>
              <a:gd name="connsiteY7" fmla="*/ 1722371 h 6184900"/>
              <a:gd name="connsiteX8" fmla="*/ 443897 w 5385544"/>
              <a:gd name="connsiteY8" fmla="*/ 1836146 h 6184900"/>
              <a:gd name="connsiteX9" fmla="*/ 441325 w 5385544"/>
              <a:gd name="connsiteY9" fmla="*/ 1875787 h 6184900"/>
              <a:gd name="connsiteX10" fmla="*/ 441325 w 5385544"/>
              <a:gd name="connsiteY10" fmla="*/ 1875800 h 6184900"/>
              <a:gd name="connsiteX11" fmla="*/ 443897 w 5385544"/>
              <a:gd name="connsiteY11" fmla="*/ 1915441 h 6184900"/>
              <a:gd name="connsiteX12" fmla="*/ 482492 w 5385544"/>
              <a:gd name="connsiteY12" fmla="*/ 2029217 h 6184900"/>
              <a:gd name="connsiteX13" fmla="*/ 958509 w 5385544"/>
              <a:gd name="connsiteY13" fmla="*/ 2853698 h 6184900"/>
              <a:gd name="connsiteX14" fmla="*/ 1224187 w 5385544"/>
              <a:gd name="connsiteY14" fmla="*/ 3007121 h 6184900"/>
              <a:gd name="connsiteX15" fmla="*/ 2176221 w 5385544"/>
              <a:gd name="connsiteY15" fmla="*/ 3007121 h 6184900"/>
              <a:gd name="connsiteX16" fmla="*/ 2441899 w 5385544"/>
              <a:gd name="connsiteY16" fmla="*/ 2853698 h 6184900"/>
              <a:gd name="connsiteX17" fmla="*/ 2917916 w 5385544"/>
              <a:gd name="connsiteY17" fmla="*/ 2029442 h 6184900"/>
              <a:gd name="connsiteX18" fmla="*/ 2959084 w 5385544"/>
              <a:gd name="connsiteY18" fmla="*/ 1876019 h 6184900"/>
              <a:gd name="connsiteX19" fmla="*/ 2917916 w 5385544"/>
              <a:gd name="connsiteY19" fmla="*/ 1722595 h 6184900"/>
              <a:gd name="connsiteX20" fmla="*/ 2441899 w 5385544"/>
              <a:gd name="connsiteY20" fmla="*/ 897890 h 6184900"/>
              <a:gd name="connsiteX21" fmla="*/ 2176221 w 5385544"/>
              <a:gd name="connsiteY21" fmla="*/ 744467 h 6184900"/>
              <a:gd name="connsiteX22" fmla="*/ 1224187 w 5385544"/>
              <a:gd name="connsiteY22" fmla="*/ 744467 h 6184900"/>
              <a:gd name="connsiteX23" fmla="*/ 3259690 w 5385544"/>
              <a:gd name="connsiteY23" fmla="*/ 1912670 h 6184900"/>
              <a:gd name="connsiteX24" fmla="*/ 2994012 w 5385544"/>
              <a:gd name="connsiteY24" fmla="*/ 2066093 h 6184900"/>
              <a:gd name="connsiteX25" fmla="*/ 2517995 w 5385544"/>
              <a:gd name="connsiteY25" fmla="*/ 2890574 h 6184900"/>
              <a:gd name="connsiteX26" fmla="*/ 2479400 w 5385544"/>
              <a:gd name="connsiteY26" fmla="*/ 3004349 h 6184900"/>
              <a:gd name="connsiteX27" fmla="*/ 2476828 w 5385544"/>
              <a:gd name="connsiteY27" fmla="*/ 3043991 h 6184900"/>
              <a:gd name="connsiteX28" fmla="*/ 2476828 w 5385544"/>
              <a:gd name="connsiteY28" fmla="*/ 3044003 h 6184900"/>
              <a:gd name="connsiteX29" fmla="*/ 2479400 w 5385544"/>
              <a:gd name="connsiteY29" fmla="*/ 3083644 h 6184900"/>
              <a:gd name="connsiteX30" fmla="*/ 2517995 w 5385544"/>
              <a:gd name="connsiteY30" fmla="*/ 3197420 h 6184900"/>
              <a:gd name="connsiteX31" fmla="*/ 2994012 w 5385544"/>
              <a:gd name="connsiteY31" fmla="*/ 4021901 h 6184900"/>
              <a:gd name="connsiteX32" fmla="*/ 3259690 w 5385544"/>
              <a:gd name="connsiteY32" fmla="*/ 4175324 h 6184900"/>
              <a:gd name="connsiteX33" fmla="*/ 4211724 w 5385544"/>
              <a:gd name="connsiteY33" fmla="*/ 4175324 h 6184900"/>
              <a:gd name="connsiteX34" fmla="*/ 4477402 w 5385544"/>
              <a:gd name="connsiteY34" fmla="*/ 4021901 h 6184900"/>
              <a:gd name="connsiteX35" fmla="*/ 4953419 w 5385544"/>
              <a:gd name="connsiteY35" fmla="*/ 3197645 h 6184900"/>
              <a:gd name="connsiteX36" fmla="*/ 4994587 w 5385544"/>
              <a:gd name="connsiteY36" fmla="*/ 3044222 h 6184900"/>
              <a:gd name="connsiteX37" fmla="*/ 4953419 w 5385544"/>
              <a:gd name="connsiteY37" fmla="*/ 2890799 h 6184900"/>
              <a:gd name="connsiteX38" fmla="*/ 4477402 w 5385544"/>
              <a:gd name="connsiteY38" fmla="*/ 2066093 h 6184900"/>
              <a:gd name="connsiteX39" fmla="*/ 4211724 w 5385544"/>
              <a:gd name="connsiteY39" fmla="*/ 1912670 h 6184900"/>
              <a:gd name="connsiteX40" fmla="*/ 3259690 w 5385544"/>
              <a:gd name="connsiteY40" fmla="*/ 1912670 h 6184900"/>
              <a:gd name="connsiteX41" fmla="*/ 1224187 w 5385544"/>
              <a:gd name="connsiteY41" fmla="*/ 3080873 h 6184900"/>
              <a:gd name="connsiteX42" fmla="*/ 958509 w 5385544"/>
              <a:gd name="connsiteY42" fmla="*/ 3234296 h 6184900"/>
              <a:gd name="connsiteX43" fmla="*/ 482492 w 5385544"/>
              <a:gd name="connsiteY43" fmla="*/ 4058777 h 6184900"/>
              <a:gd name="connsiteX44" fmla="*/ 443897 w 5385544"/>
              <a:gd name="connsiteY44" fmla="*/ 4172552 h 6184900"/>
              <a:gd name="connsiteX45" fmla="*/ 441325 w 5385544"/>
              <a:gd name="connsiteY45" fmla="*/ 4212194 h 6184900"/>
              <a:gd name="connsiteX46" fmla="*/ 441325 w 5385544"/>
              <a:gd name="connsiteY46" fmla="*/ 4212206 h 6184900"/>
              <a:gd name="connsiteX47" fmla="*/ 443897 w 5385544"/>
              <a:gd name="connsiteY47" fmla="*/ 4251847 h 6184900"/>
              <a:gd name="connsiteX48" fmla="*/ 482492 w 5385544"/>
              <a:gd name="connsiteY48" fmla="*/ 4365623 h 6184900"/>
              <a:gd name="connsiteX49" fmla="*/ 958509 w 5385544"/>
              <a:gd name="connsiteY49" fmla="*/ 5190104 h 6184900"/>
              <a:gd name="connsiteX50" fmla="*/ 1224187 w 5385544"/>
              <a:gd name="connsiteY50" fmla="*/ 5343527 h 6184900"/>
              <a:gd name="connsiteX51" fmla="*/ 2176221 w 5385544"/>
              <a:gd name="connsiteY51" fmla="*/ 5343527 h 6184900"/>
              <a:gd name="connsiteX52" fmla="*/ 2441899 w 5385544"/>
              <a:gd name="connsiteY52" fmla="*/ 5190104 h 6184900"/>
              <a:gd name="connsiteX53" fmla="*/ 2917916 w 5385544"/>
              <a:gd name="connsiteY53" fmla="*/ 4365848 h 6184900"/>
              <a:gd name="connsiteX54" fmla="*/ 2959084 w 5385544"/>
              <a:gd name="connsiteY54" fmla="*/ 4212425 h 6184900"/>
              <a:gd name="connsiteX55" fmla="*/ 2917916 w 5385544"/>
              <a:gd name="connsiteY55" fmla="*/ 4059002 h 6184900"/>
              <a:gd name="connsiteX56" fmla="*/ 2441899 w 5385544"/>
              <a:gd name="connsiteY56" fmla="*/ 3234296 h 6184900"/>
              <a:gd name="connsiteX57" fmla="*/ 2176221 w 5385544"/>
              <a:gd name="connsiteY57" fmla="*/ 3080873 h 6184900"/>
              <a:gd name="connsiteX58" fmla="*/ 1224187 w 5385544"/>
              <a:gd name="connsiteY58" fmla="*/ 3080873 h 61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385544" h="6184900">
                <a:moveTo>
                  <a:pt x="0" y="0"/>
                </a:moveTo>
                <a:lnTo>
                  <a:pt x="5385544" y="0"/>
                </a:lnTo>
                <a:lnTo>
                  <a:pt x="5385544" y="6184900"/>
                </a:lnTo>
                <a:lnTo>
                  <a:pt x="0" y="6184900"/>
                </a:lnTo>
                <a:lnTo>
                  <a:pt x="0" y="0"/>
                </a:lnTo>
                <a:close/>
                <a:moveTo>
                  <a:pt x="1224187" y="744467"/>
                </a:moveTo>
                <a:cubicBezTo>
                  <a:pt x="1114631" y="744467"/>
                  <a:pt x="1013174" y="802956"/>
                  <a:pt x="958509" y="897890"/>
                </a:cubicBezTo>
                <a:lnTo>
                  <a:pt x="482492" y="1722371"/>
                </a:lnTo>
                <a:cubicBezTo>
                  <a:pt x="461908" y="1757971"/>
                  <a:pt x="449043" y="1796671"/>
                  <a:pt x="443897" y="1836146"/>
                </a:cubicBezTo>
                <a:lnTo>
                  <a:pt x="441325" y="1875787"/>
                </a:lnTo>
                <a:lnTo>
                  <a:pt x="441325" y="1875800"/>
                </a:lnTo>
                <a:lnTo>
                  <a:pt x="443897" y="1915441"/>
                </a:lnTo>
                <a:cubicBezTo>
                  <a:pt x="449043" y="1954917"/>
                  <a:pt x="461908" y="1993617"/>
                  <a:pt x="482492" y="2029217"/>
                </a:cubicBezTo>
                <a:lnTo>
                  <a:pt x="958509" y="2853698"/>
                </a:lnTo>
                <a:cubicBezTo>
                  <a:pt x="1013399" y="2948631"/>
                  <a:pt x="1114631" y="3007121"/>
                  <a:pt x="1224187" y="3007121"/>
                </a:cubicBezTo>
                <a:lnTo>
                  <a:pt x="2176221" y="3007121"/>
                </a:lnTo>
                <a:cubicBezTo>
                  <a:pt x="2285777" y="3007121"/>
                  <a:pt x="2387234" y="2948631"/>
                  <a:pt x="2441899" y="2853698"/>
                </a:cubicBezTo>
                <a:lnTo>
                  <a:pt x="2917916" y="2029442"/>
                </a:lnTo>
                <a:cubicBezTo>
                  <a:pt x="2945361" y="1981975"/>
                  <a:pt x="2959084" y="1928997"/>
                  <a:pt x="2959084" y="1876019"/>
                </a:cubicBezTo>
                <a:cubicBezTo>
                  <a:pt x="2959084" y="1823041"/>
                  <a:pt x="2945361" y="1770062"/>
                  <a:pt x="2917916" y="1722595"/>
                </a:cubicBezTo>
                <a:lnTo>
                  <a:pt x="2441899" y="897890"/>
                </a:lnTo>
                <a:cubicBezTo>
                  <a:pt x="2387009" y="802956"/>
                  <a:pt x="2285777" y="744467"/>
                  <a:pt x="2176221" y="744467"/>
                </a:cubicBezTo>
                <a:lnTo>
                  <a:pt x="1224187" y="744467"/>
                </a:lnTo>
                <a:close/>
                <a:moveTo>
                  <a:pt x="3259690" y="1912670"/>
                </a:moveTo>
                <a:cubicBezTo>
                  <a:pt x="3150134" y="1912670"/>
                  <a:pt x="3048677" y="1971159"/>
                  <a:pt x="2994012" y="2066093"/>
                </a:cubicBezTo>
                <a:lnTo>
                  <a:pt x="2517995" y="2890574"/>
                </a:lnTo>
                <a:cubicBezTo>
                  <a:pt x="2497411" y="2926174"/>
                  <a:pt x="2484546" y="2964874"/>
                  <a:pt x="2479400" y="3004349"/>
                </a:cubicBezTo>
                <a:lnTo>
                  <a:pt x="2476828" y="3043991"/>
                </a:lnTo>
                <a:lnTo>
                  <a:pt x="2476828" y="3044003"/>
                </a:lnTo>
                <a:lnTo>
                  <a:pt x="2479400" y="3083644"/>
                </a:lnTo>
                <a:cubicBezTo>
                  <a:pt x="2484546" y="3123120"/>
                  <a:pt x="2497411" y="3161820"/>
                  <a:pt x="2517995" y="3197420"/>
                </a:cubicBezTo>
                <a:lnTo>
                  <a:pt x="2994012" y="4021901"/>
                </a:lnTo>
                <a:cubicBezTo>
                  <a:pt x="3048902" y="4116834"/>
                  <a:pt x="3150134" y="4175324"/>
                  <a:pt x="3259690" y="4175324"/>
                </a:cubicBezTo>
                <a:lnTo>
                  <a:pt x="4211724" y="4175324"/>
                </a:lnTo>
                <a:cubicBezTo>
                  <a:pt x="4321280" y="4175324"/>
                  <a:pt x="4422737" y="4116834"/>
                  <a:pt x="4477402" y="4021901"/>
                </a:cubicBezTo>
                <a:lnTo>
                  <a:pt x="4953419" y="3197645"/>
                </a:lnTo>
                <a:cubicBezTo>
                  <a:pt x="4980864" y="3150178"/>
                  <a:pt x="4994587" y="3097200"/>
                  <a:pt x="4994587" y="3044222"/>
                </a:cubicBezTo>
                <a:cubicBezTo>
                  <a:pt x="4994587" y="2991244"/>
                  <a:pt x="4980864" y="2938265"/>
                  <a:pt x="4953419" y="2890799"/>
                </a:cubicBezTo>
                <a:lnTo>
                  <a:pt x="4477402" y="2066093"/>
                </a:lnTo>
                <a:cubicBezTo>
                  <a:pt x="4422512" y="1971159"/>
                  <a:pt x="4321280" y="1912670"/>
                  <a:pt x="4211724" y="1912670"/>
                </a:cubicBezTo>
                <a:lnTo>
                  <a:pt x="3259690" y="1912670"/>
                </a:lnTo>
                <a:close/>
                <a:moveTo>
                  <a:pt x="1224187" y="3080873"/>
                </a:moveTo>
                <a:cubicBezTo>
                  <a:pt x="1114631" y="3080873"/>
                  <a:pt x="1013174" y="3139363"/>
                  <a:pt x="958509" y="3234296"/>
                </a:cubicBezTo>
                <a:lnTo>
                  <a:pt x="482492" y="4058777"/>
                </a:lnTo>
                <a:cubicBezTo>
                  <a:pt x="461908" y="4094377"/>
                  <a:pt x="449043" y="4133077"/>
                  <a:pt x="443897" y="4172552"/>
                </a:cubicBezTo>
                <a:lnTo>
                  <a:pt x="441325" y="4212194"/>
                </a:lnTo>
                <a:lnTo>
                  <a:pt x="441325" y="4212206"/>
                </a:lnTo>
                <a:lnTo>
                  <a:pt x="443897" y="4251847"/>
                </a:lnTo>
                <a:cubicBezTo>
                  <a:pt x="449043" y="4291323"/>
                  <a:pt x="461908" y="4330023"/>
                  <a:pt x="482492" y="4365623"/>
                </a:cubicBezTo>
                <a:lnTo>
                  <a:pt x="958509" y="5190104"/>
                </a:lnTo>
                <a:cubicBezTo>
                  <a:pt x="1013399" y="5285037"/>
                  <a:pt x="1114631" y="5343527"/>
                  <a:pt x="1224187" y="5343527"/>
                </a:cubicBezTo>
                <a:lnTo>
                  <a:pt x="2176221" y="5343527"/>
                </a:lnTo>
                <a:cubicBezTo>
                  <a:pt x="2285777" y="5343527"/>
                  <a:pt x="2387234" y="5285037"/>
                  <a:pt x="2441899" y="5190104"/>
                </a:cubicBezTo>
                <a:lnTo>
                  <a:pt x="2917916" y="4365848"/>
                </a:lnTo>
                <a:cubicBezTo>
                  <a:pt x="2945361" y="4318381"/>
                  <a:pt x="2959084" y="4265403"/>
                  <a:pt x="2959084" y="4212425"/>
                </a:cubicBezTo>
                <a:cubicBezTo>
                  <a:pt x="2959084" y="4159447"/>
                  <a:pt x="2945361" y="4106468"/>
                  <a:pt x="2917916" y="4059002"/>
                </a:cubicBezTo>
                <a:lnTo>
                  <a:pt x="2441899" y="3234296"/>
                </a:lnTo>
                <a:cubicBezTo>
                  <a:pt x="2387009" y="3139363"/>
                  <a:pt x="2285777" y="3080873"/>
                  <a:pt x="2176221" y="3080873"/>
                </a:cubicBezTo>
                <a:lnTo>
                  <a:pt x="1224187" y="30808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A0A257-D30A-7EF5-343A-1D57C497D477}"/>
              </a:ext>
            </a:extLst>
          </p:cNvPr>
          <p:cNvSpPr/>
          <p:nvPr userDrawn="1"/>
        </p:nvSpPr>
        <p:spPr>
          <a:xfrm rot="5400000">
            <a:off x="9601292" y="-350066"/>
            <a:ext cx="1820721" cy="2520852"/>
          </a:xfrm>
          <a:custGeom>
            <a:avLst/>
            <a:gdLst>
              <a:gd name="connsiteX0" fmla="*/ 0 w 1820721"/>
              <a:gd name="connsiteY0" fmla="*/ 2171100 h 2520852"/>
              <a:gd name="connsiteX1" fmla="*/ 0 w 1820721"/>
              <a:gd name="connsiteY1" fmla="*/ 349797 h 2520852"/>
              <a:gd name="connsiteX2" fmla="*/ 534617 w 1820721"/>
              <a:gd name="connsiteY2" fmla="*/ 41218 h 2520852"/>
              <a:gd name="connsiteX3" fmla="*/ 841841 w 1820721"/>
              <a:gd name="connsiteY3" fmla="*/ 41218 h 2520852"/>
              <a:gd name="connsiteX4" fmla="*/ 1667110 w 1820721"/>
              <a:gd name="connsiteY4" fmla="*/ 517820 h 2520852"/>
              <a:gd name="connsiteX5" fmla="*/ 1820721 w 1820721"/>
              <a:gd name="connsiteY5" fmla="*/ 783825 h 2520852"/>
              <a:gd name="connsiteX6" fmla="*/ 1820721 w 1820721"/>
              <a:gd name="connsiteY6" fmla="*/ 1737028 h 2520852"/>
              <a:gd name="connsiteX7" fmla="*/ 1667110 w 1820721"/>
              <a:gd name="connsiteY7" fmla="*/ 2003032 h 2520852"/>
              <a:gd name="connsiteX8" fmla="*/ 841616 w 1820721"/>
              <a:gd name="connsiteY8" fmla="*/ 2479634 h 2520852"/>
              <a:gd name="connsiteX9" fmla="*/ 534392 w 1820721"/>
              <a:gd name="connsiteY9" fmla="*/ 2479634 h 25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721" h="2520852">
                <a:moveTo>
                  <a:pt x="0" y="2171100"/>
                </a:moveTo>
                <a:lnTo>
                  <a:pt x="0" y="349797"/>
                </a:lnTo>
                <a:lnTo>
                  <a:pt x="534617" y="41218"/>
                </a:lnTo>
                <a:cubicBezTo>
                  <a:pt x="629668" y="-13739"/>
                  <a:pt x="746791" y="-13739"/>
                  <a:pt x="841841" y="41218"/>
                </a:cubicBezTo>
                <a:lnTo>
                  <a:pt x="1667110" y="517820"/>
                </a:lnTo>
                <a:cubicBezTo>
                  <a:pt x="1762160" y="572552"/>
                  <a:pt x="1820721" y="674134"/>
                  <a:pt x="1820721" y="783825"/>
                </a:cubicBezTo>
                <a:lnTo>
                  <a:pt x="1820721" y="1737028"/>
                </a:lnTo>
                <a:cubicBezTo>
                  <a:pt x="1820721" y="1846718"/>
                  <a:pt x="1762160" y="1948075"/>
                  <a:pt x="1667110" y="2003032"/>
                </a:cubicBezTo>
                <a:lnTo>
                  <a:pt x="841616" y="2479634"/>
                </a:lnTo>
                <a:cubicBezTo>
                  <a:pt x="746566" y="2534592"/>
                  <a:pt x="629443" y="2534592"/>
                  <a:pt x="534392" y="2479634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641281B-70F0-4373-D30E-FD30CC85C48C}"/>
              </a:ext>
            </a:extLst>
          </p:cNvPr>
          <p:cNvSpPr/>
          <p:nvPr userDrawn="1"/>
        </p:nvSpPr>
        <p:spPr>
          <a:xfrm rot="5400000">
            <a:off x="9647046" y="-293995"/>
            <a:ext cx="1729213" cy="2317202"/>
          </a:xfrm>
          <a:custGeom>
            <a:avLst/>
            <a:gdLst>
              <a:gd name="connsiteX0" fmla="*/ 0 w 1729213"/>
              <a:gd name="connsiteY0" fmla="*/ 1963616 h 2317202"/>
              <a:gd name="connsiteX1" fmla="*/ 0 w 1729213"/>
              <a:gd name="connsiteY1" fmla="*/ 353620 h 2317202"/>
              <a:gd name="connsiteX2" fmla="*/ 547009 w 1729213"/>
              <a:gd name="connsiteY2" fmla="*/ 37888 h 2317202"/>
              <a:gd name="connsiteX3" fmla="*/ 829413 w 1729213"/>
              <a:gd name="connsiteY3" fmla="*/ 37888 h 2317202"/>
              <a:gd name="connsiteX4" fmla="*/ 1588011 w 1729213"/>
              <a:gd name="connsiteY4" fmla="*/ 475987 h 2317202"/>
              <a:gd name="connsiteX5" fmla="*/ 1729213 w 1729213"/>
              <a:gd name="connsiteY5" fmla="*/ 720502 h 2317202"/>
              <a:gd name="connsiteX6" fmla="*/ 1729213 w 1729213"/>
              <a:gd name="connsiteY6" fmla="*/ 1596700 h 2317202"/>
              <a:gd name="connsiteX7" fmla="*/ 1588011 w 1729213"/>
              <a:gd name="connsiteY7" fmla="*/ 1841215 h 2317202"/>
              <a:gd name="connsiteX8" fmla="*/ 829206 w 1729213"/>
              <a:gd name="connsiteY8" fmla="*/ 2279314 h 2317202"/>
              <a:gd name="connsiteX9" fmla="*/ 546802 w 1729213"/>
              <a:gd name="connsiteY9" fmla="*/ 2279314 h 231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9213" h="2317202">
                <a:moveTo>
                  <a:pt x="0" y="1963616"/>
                </a:moveTo>
                <a:lnTo>
                  <a:pt x="0" y="353620"/>
                </a:lnTo>
                <a:lnTo>
                  <a:pt x="547009" y="37888"/>
                </a:lnTo>
                <a:cubicBezTo>
                  <a:pt x="634381" y="-12629"/>
                  <a:pt x="742042" y="-12629"/>
                  <a:pt x="829413" y="37888"/>
                </a:cubicBezTo>
                <a:lnTo>
                  <a:pt x="1588011" y="475987"/>
                </a:lnTo>
                <a:cubicBezTo>
                  <a:pt x="1675383" y="526298"/>
                  <a:pt x="1729213" y="619673"/>
                  <a:pt x="1729213" y="720502"/>
                </a:cubicBezTo>
                <a:lnTo>
                  <a:pt x="1729213" y="1596700"/>
                </a:lnTo>
                <a:cubicBezTo>
                  <a:pt x="1729213" y="1697529"/>
                  <a:pt x="1675383" y="1790697"/>
                  <a:pt x="1588011" y="1841215"/>
                </a:cubicBezTo>
                <a:lnTo>
                  <a:pt x="829206" y="2279314"/>
                </a:lnTo>
                <a:cubicBezTo>
                  <a:pt x="741835" y="2329832"/>
                  <a:pt x="634174" y="2329832"/>
                  <a:pt x="546802" y="2279314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accent1"/>
            </a:bgClr>
          </a:patt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CF5532-A77E-F828-31A1-9222BD2B5316}"/>
              </a:ext>
            </a:extLst>
          </p:cNvPr>
          <p:cNvSpPr/>
          <p:nvPr userDrawn="1"/>
        </p:nvSpPr>
        <p:spPr>
          <a:xfrm rot="5400000">
            <a:off x="10605149" y="1423049"/>
            <a:ext cx="2265434" cy="908268"/>
          </a:xfrm>
          <a:custGeom>
            <a:avLst/>
            <a:gdLst>
              <a:gd name="connsiteX0" fmla="*/ 0 w 2265434"/>
              <a:gd name="connsiteY0" fmla="*/ 124444 h 908268"/>
              <a:gd name="connsiteX1" fmla="*/ 0 w 2265434"/>
              <a:gd name="connsiteY1" fmla="*/ 0 h 908268"/>
              <a:gd name="connsiteX2" fmla="*/ 2265434 w 2265434"/>
              <a:gd name="connsiteY2" fmla="*/ 0 h 908268"/>
              <a:gd name="connsiteX3" fmla="*/ 2265434 w 2265434"/>
              <a:gd name="connsiteY3" fmla="*/ 124444 h 908268"/>
              <a:gd name="connsiteX4" fmla="*/ 2111823 w 2265434"/>
              <a:gd name="connsiteY4" fmla="*/ 390448 h 908268"/>
              <a:gd name="connsiteX5" fmla="*/ 1286329 w 2265434"/>
              <a:gd name="connsiteY5" fmla="*/ 867050 h 908268"/>
              <a:gd name="connsiteX6" fmla="*/ 979106 w 2265434"/>
              <a:gd name="connsiteY6" fmla="*/ 867050 h 908268"/>
              <a:gd name="connsiteX7" fmla="*/ 153612 w 2265434"/>
              <a:gd name="connsiteY7" fmla="*/ 390448 h 908268"/>
              <a:gd name="connsiteX8" fmla="*/ 0 w 2265434"/>
              <a:gd name="connsiteY8" fmla="*/ 124444 h 90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5434" h="908268">
                <a:moveTo>
                  <a:pt x="0" y="124444"/>
                </a:moveTo>
                <a:lnTo>
                  <a:pt x="0" y="0"/>
                </a:lnTo>
                <a:lnTo>
                  <a:pt x="2265434" y="0"/>
                </a:lnTo>
                <a:lnTo>
                  <a:pt x="2265434" y="124444"/>
                </a:lnTo>
                <a:cubicBezTo>
                  <a:pt x="2265434" y="234134"/>
                  <a:pt x="2206873" y="335491"/>
                  <a:pt x="2111823" y="390448"/>
                </a:cubicBezTo>
                <a:lnTo>
                  <a:pt x="1286329" y="867050"/>
                </a:lnTo>
                <a:cubicBezTo>
                  <a:pt x="1191279" y="922008"/>
                  <a:pt x="1074156" y="922008"/>
                  <a:pt x="979106" y="867050"/>
                </a:cubicBezTo>
                <a:lnTo>
                  <a:pt x="153612" y="390448"/>
                </a:lnTo>
                <a:cubicBezTo>
                  <a:pt x="58562" y="335716"/>
                  <a:pt x="0" y="234134"/>
                  <a:pt x="0" y="124444"/>
                </a:cubicBez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52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cture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44" descr="Obraz zawierający Sprzęt medyczny, medyczny, Przyrząd naukowy, Rękawica medyczna&#10;&#10;Opis wygenerowany automatycznie">
            <a:extLst>
              <a:ext uri="{FF2B5EF4-FFF2-40B4-BE49-F238E27FC236}">
                <a16:creationId xmlns:a16="http://schemas.microsoft.com/office/drawing/2014/main" id="{F07F0A84-777A-3738-49A4-D2365308B8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700" y="745429"/>
            <a:ext cx="2518178" cy="2263030"/>
          </a:xfrm>
          <a:prstGeom prst="rect">
            <a:avLst/>
          </a:prstGeom>
        </p:spPr>
      </p:pic>
      <p:sp>
        <p:nvSpPr>
          <p:cNvPr id="32" name="Graphic 29">
            <a:extLst>
              <a:ext uri="{FF2B5EF4-FFF2-40B4-BE49-F238E27FC236}">
                <a16:creationId xmlns:a16="http://schemas.microsoft.com/office/drawing/2014/main" id="{82D5D22D-1F21-C911-0B0A-865B14FB442C}"/>
              </a:ext>
            </a:extLst>
          </p:cNvPr>
          <p:cNvSpPr/>
          <p:nvPr userDrawn="1"/>
        </p:nvSpPr>
        <p:spPr>
          <a:xfrm rot="5400000">
            <a:off x="9373767" y="1783791"/>
            <a:ext cx="2267890" cy="25235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29">
            <a:extLst>
              <a:ext uri="{FF2B5EF4-FFF2-40B4-BE49-F238E27FC236}">
                <a16:creationId xmlns:a16="http://schemas.microsoft.com/office/drawing/2014/main" id="{C8714292-924D-DE94-DCFF-F1E629D701BE}"/>
              </a:ext>
            </a:extLst>
          </p:cNvPr>
          <p:cNvSpPr/>
          <p:nvPr userDrawn="1"/>
        </p:nvSpPr>
        <p:spPr>
          <a:xfrm rot="5400000">
            <a:off x="7340180" y="2961971"/>
            <a:ext cx="2267890" cy="25235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6254"/>
            <a:ext cx="5921375" cy="1116000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846600"/>
            <a:ext cx="5930900" cy="324000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Name and position of the presenter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BDC4AC-0BD6-AF02-2CA7-8DE3565EF8B6}"/>
              </a:ext>
            </a:extLst>
          </p:cNvPr>
          <p:cNvGrpSpPr/>
          <p:nvPr userDrawn="1"/>
        </p:nvGrpSpPr>
        <p:grpSpPr>
          <a:xfrm>
            <a:off x="11176742" y="6395950"/>
            <a:ext cx="595335" cy="233449"/>
            <a:chOff x="11176742" y="6395950"/>
            <a:chExt cx="595335" cy="23344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E27B88-D93C-E5FB-2442-5096BD6B03FC}"/>
                </a:ext>
              </a:extLst>
            </p:cNvPr>
            <p:cNvGrpSpPr/>
            <p:nvPr userDrawn="1"/>
          </p:nvGrpSpPr>
          <p:grpSpPr>
            <a:xfrm>
              <a:off x="11176743" y="6395950"/>
              <a:ext cx="595334" cy="171536"/>
              <a:chOff x="11176743" y="6395950"/>
              <a:chExt cx="595334" cy="171536"/>
            </a:xfrm>
          </p:grpSpPr>
          <p:pic>
            <p:nvPicPr>
              <p:cNvPr id="6" name="Picture 5" descr="A white text with blue dots on a black background&#10;&#10;Description automatically generated">
                <a:extLst>
                  <a:ext uri="{FF2B5EF4-FFF2-40B4-BE49-F238E27FC236}">
                    <a16:creationId xmlns:a16="http://schemas.microsoft.com/office/drawing/2014/main" id="{D6D08B33-9343-D787-A2D6-3057D1F60EA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727" t="40093" r="38720" b="40552"/>
              <a:stretch/>
            </p:blipFill>
            <p:spPr>
              <a:xfrm>
                <a:off x="11454822" y="6395950"/>
                <a:ext cx="170441" cy="164394"/>
              </a:xfrm>
              <a:prstGeom prst="rect">
                <a:avLst/>
              </a:prstGeom>
            </p:spPr>
          </p:pic>
          <p:pic>
            <p:nvPicPr>
              <p:cNvPr id="7" name="Zasób 1.png" descr="Zasób 1.png">
                <a:extLst>
                  <a:ext uri="{FF2B5EF4-FFF2-40B4-BE49-F238E27FC236}">
                    <a16:creationId xmlns:a16="http://schemas.microsoft.com/office/drawing/2014/main" id="{392F0F42-0ED5-260F-6A7C-0B197E52CA2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2781" b="27358"/>
              <a:stretch/>
            </p:blipFill>
            <p:spPr>
              <a:xfrm>
                <a:off x="11176743" y="6403092"/>
                <a:ext cx="278080" cy="16439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9" name="Zasób 1.png" descr="Zasób 1.png">
                <a:extLst>
                  <a:ext uri="{FF2B5EF4-FFF2-40B4-BE49-F238E27FC236}">
                    <a16:creationId xmlns:a16="http://schemas.microsoft.com/office/drawing/2014/main" id="{18FD4D8C-8A88-810A-6C12-5FC8D1351C9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5352" r="-1090" b="27358"/>
              <a:stretch/>
            </p:blipFill>
            <p:spPr>
              <a:xfrm>
                <a:off x="11620500" y="6403092"/>
                <a:ext cx="151577" cy="16439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pic>
          <p:nvPicPr>
            <p:cNvPr id="25" name="Zasób 1.png" descr="Zasób 1.png">
              <a:extLst>
                <a:ext uri="{FF2B5EF4-FFF2-40B4-BE49-F238E27FC236}">
                  <a16:creationId xmlns:a16="http://schemas.microsoft.com/office/drawing/2014/main" id="{5C5A55B4-9DB8-02EB-2751-E3496AF99A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5799"/>
            <a:stretch/>
          </p:blipFill>
          <p:spPr>
            <a:xfrm>
              <a:off x="11176742" y="6574630"/>
              <a:ext cx="588915" cy="5476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852A7FE-F41F-5325-28C5-481554F9F38C}"/>
              </a:ext>
            </a:extLst>
          </p:cNvPr>
          <p:cNvSpPr/>
          <p:nvPr userDrawn="1"/>
        </p:nvSpPr>
        <p:spPr>
          <a:xfrm>
            <a:off x="6772275" y="0"/>
            <a:ext cx="5385544" cy="6184900"/>
          </a:xfrm>
          <a:custGeom>
            <a:avLst/>
            <a:gdLst>
              <a:gd name="connsiteX0" fmla="*/ 0 w 5385544"/>
              <a:gd name="connsiteY0" fmla="*/ 0 h 6184900"/>
              <a:gd name="connsiteX1" fmla="*/ 5385544 w 5385544"/>
              <a:gd name="connsiteY1" fmla="*/ 0 h 6184900"/>
              <a:gd name="connsiteX2" fmla="*/ 5385544 w 5385544"/>
              <a:gd name="connsiteY2" fmla="*/ 6184900 h 6184900"/>
              <a:gd name="connsiteX3" fmla="*/ 0 w 5385544"/>
              <a:gd name="connsiteY3" fmla="*/ 6184900 h 6184900"/>
              <a:gd name="connsiteX4" fmla="*/ 0 w 5385544"/>
              <a:gd name="connsiteY4" fmla="*/ 0 h 6184900"/>
              <a:gd name="connsiteX5" fmla="*/ 1224187 w 5385544"/>
              <a:gd name="connsiteY5" fmla="*/ 744467 h 6184900"/>
              <a:gd name="connsiteX6" fmla="*/ 958509 w 5385544"/>
              <a:gd name="connsiteY6" fmla="*/ 897890 h 6184900"/>
              <a:gd name="connsiteX7" fmla="*/ 482492 w 5385544"/>
              <a:gd name="connsiteY7" fmla="*/ 1722371 h 6184900"/>
              <a:gd name="connsiteX8" fmla="*/ 443897 w 5385544"/>
              <a:gd name="connsiteY8" fmla="*/ 1836146 h 6184900"/>
              <a:gd name="connsiteX9" fmla="*/ 441325 w 5385544"/>
              <a:gd name="connsiteY9" fmla="*/ 1875787 h 6184900"/>
              <a:gd name="connsiteX10" fmla="*/ 441325 w 5385544"/>
              <a:gd name="connsiteY10" fmla="*/ 1875800 h 6184900"/>
              <a:gd name="connsiteX11" fmla="*/ 443897 w 5385544"/>
              <a:gd name="connsiteY11" fmla="*/ 1915441 h 6184900"/>
              <a:gd name="connsiteX12" fmla="*/ 482492 w 5385544"/>
              <a:gd name="connsiteY12" fmla="*/ 2029217 h 6184900"/>
              <a:gd name="connsiteX13" fmla="*/ 958509 w 5385544"/>
              <a:gd name="connsiteY13" fmla="*/ 2853698 h 6184900"/>
              <a:gd name="connsiteX14" fmla="*/ 1224187 w 5385544"/>
              <a:gd name="connsiteY14" fmla="*/ 3007121 h 6184900"/>
              <a:gd name="connsiteX15" fmla="*/ 2176221 w 5385544"/>
              <a:gd name="connsiteY15" fmla="*/ 3007121 h 6184900"/>
              <a:gd name="connsiteX16" fmla="*/ 2441899 w 5385544"/>
              <a:gd name="connsiteY16" fmla="*/ 2853698 h 6184900"/>
              <a:gd name="connsiteX17" fmla="*/ 2917916 w 5385544"/>
              <a:gd name="connsiteY17" fmla="*/ 2029442 h 6184900"/>
              <a:gd name="connsiteX18" fmla="*/ 2959084 w 5385544"/>
              <a:gd name="connsiteY18" fmla="*/ 1876019 h 6184900"/>
              <a:gd name="connsiteX19" fmla="*/ 2917916 w 5385544"/>
              <a:gd name="connsiteY19" fmla="*/ 1722595 h 6184900"/>
              <a:gd name="connsiteX20" fmla="*/ 2441899 w 5385544"/>
              <a:gd name="connsiteY20" fmla="*/ 897890 h 6184900"/>
              <a:gd name="connsiteX21" fmla="*/ 2176221 w 5385544"/>
              <a:gd name="connsiteY21" fmla="*/ 744467 h 6184900"/>
              <a:gd name="connsiteX22" fmla="*/ 1224187 w 5385544"/>
              <a:gd name="connsiteY22" fmla="*/ 744467 h 6184900"/>
              <a:gd name="connsiteX23" fmla="*/ 3259690 w 5385544"/>
              <a:gd name="connsiteY23" fmla="*/ 1912670 h 6184900"/>
              <a:gd name="connsiteX24" fmla="*/ 2994012 w 5385544"/>
              <a:gd name="connsiteY24" fmla="*/ 2066093 h 6184900"/>
              <a:gd name="connsiteX25" fmla="*/ 2517995 w 5385544"/>
              <a:gd name="connsiteY25" fmla="*/ 2890574 h 6184900"/>
              <a:gd name="connsiteX26" fmla="*/ 2479400 w 5385544"/>
              <a:gd name="connsiteY26" fmla="*/ 3004349 h 6184900"/>
              <a:gd name="connsiteX27" fmla="*/ 2476828 w 5385544"/>
              <a:gd name="connsiteY27" fmla="*/ 3043991 h 6184900"/>
              <a:gd name="connsiteX28" fmla="*/ 2476828 w 5385544"/>
              <a:gd name="connsiteY28" fmla="*/ 3044003 h 6184900"/>
              <a:gd name="connsiteX29" fmla="*/ 2479400 w 5385544"/>
              <a:gd name="connsiteY29" fmla="*/ 3083644 h 6184900"/>
              <a:gd name="connsiteX30" fmla="*/ 2517995 w 5385544"/>
              <a:gd name="connsiteY30" fmla="*/ 3197420 h 6184900"/>
              <a:gd name="connsiteX31" fmla="*/ 2994012 w 5385544"/>
              <a:gd name="connsiteY31" fmla="*/ 4021901 h 6184900"/>
              <a:gd name="connsiteX32" fmla="*/ 3259690 w 5385544"/>
              <a:gd name="connsiteY32" fmla="*/ 4175324 h 6184900"/>
              <a:gd name="connsiteX33" fmla="*/ 4211724 w 5385544"/>
              <a:gd name="connsiteY33" fmla="*/ 4175324 h 6184900"/>
              <a:gd name="connsiteX34" fmla="*/ 4477402 w 5385544"/>
              <a:gd name="connsiteY34" fmla="*/ 4021901 h 6184900"/>
              <a:gd name="connsiteX35" fmla="*/ 4953419 w 5385544"/>
              <a:gd name="connsiteY35" fmla="*/ 3197645 h 6184900"/>
              <a:gd name="connsiteX36" fmla="*/ 4994587 w 5385544"/>
              <a:gd name="connsiteY36" fmla="*/ 3044222 h 6184900"/>
              <a:gd name="connsiteX37" fmla="*/ 4953419 w 5385544"/>
              <a:gd name="connsiteY37" fmla="*/ 2890799 h 6184900"/>
              <a:gd name="connsiteX38" fmla="*/ 4477402 w 5385544"/>
              <a:gd name="connsiteY38" fmla="*/ 2066093 h 6184900"/>
              <a:gd name="connsiteX39" fmla="*/ 4211724 w 5385544"/>
              <a:gd name="connsiteY39" fmla="*/ 1912670 h 6184900"/>
              <a:gd name="connsiteX40" fmla="*/ 3259690 w 5385544"/>
              <a:gd name="connsiteY40" fmla="*/ 1912670 h 6184900"/>
              <a:gd name="connsiteX41" fmla="*/ 1224187 w 5385544"/>
              <a:gd name="connsiteY41" fmla="*/ 3080873 h 6184900"/>
              <a:gd name="connsiteX42" fmla="*/ 958509 w 5385544"/>
              <a:gd name="connsiteY42" fmla="*/ 3234296 h 6184900"/>
              <a:gd name="connsiteX43" fmla="*/ 482492 w 5385544"/>
              <a:gd name="connsiteY43" fmla="*/ 4058777 h 6184900"/>
              <a:gd name="connsiteX44" fmla="*/ 443897 w 5385544"/>
              <a:gd name="connsiteY44" fmla="*/ 4172552 h 6184900"/>
              <a:gd name="connsiteX45" fmla="*/ 441325 w 5385544"/>
              <a:gd name="connsiteY45" fmla="*/ 4212194 h 6184900"/>
              <a:gd name="connsiteX46" fmla="*/ 441325 w 5385544"/>
              <a:gd name="connsiteY46" fmla="*/ 4212206 h 6184900"/>
              <a:gd name="connsiteX47" fmla="*/ 443897 w 5385544"/>
              <a:gd name="connsiteY47" fmla="*/ 4251847 h 6184900"/>
              <a:gd name="connsiteX48" fmla="*/ 482492 w 5385544"/>
              <a:gd name="connsiteY48" fmla="*/ 4365623 h 6184900"/>
              <a:gd name="connsiteX49" fmla="*/ 958509 w 5385544"/>
              <a:gd name="connsiteY49" fmla="*/ 5190104 h 6184900"/>
              <a:gd name="connsiteX50" fmla="*/ 1224187 w 5385544"/>
              <a:gd name="connsiteY50" fmla="*/ 5343527 h 6184900"/>
              <a:gd name="connsiteX51" fmla="*/ 2176221 w 5385544"/>
              <a:gd name="connsiteY51" fmla="*/ 5343527 h 6184900"/>
              <a:gd name="connsiteX52" fmla="*/ 2441899 w 5385544"/>
              <a:gd name="connsiteY52" fmla="*/ 5190104 h 6184900"/>
              <a:gd name="connsiteX53" fmla="*/ 2917916 w 5385544"/>
              <a:gd name="connsiteY53" fmla="*/ 4365848 h 6184900"/>
              <a:gd name="connsiteX54" fmla="*/ 2959084 w 5385544"/>
              <a:gd name="connsiteY54" fmla="*/ 4212425 h 6184900"/>
              <a:gd name="connsiteX55" fmla="*/ 2917916 w 5385544"/>
              <a:gd name="connsiteY55" fmla="*/ 4059002 h 6184900"/>
              <a:gd name="connsiteX56" fmla="*/ 2441899 w 5385544"/>
              <a:gd name="connsiteY56" fmla="*/ 3234296 h 6184900"/>
              <a:gd name="connsiteX57" fmla="*/ 2176221 w 5385544"/>
              <a:gd name="connsiteY57" fmla="*/ 3080873 h 6184900"/>
              <a:gd name="connsiteX58" fmla="*/ 1224187 w 5385544"/>
              <a:gd name="connsiteY58" fmla="*/ 3080873 h 61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385544" h="6184900">
                <a:moveTo>
                  <a:pt x="0" y="0"/>
                </a:moveTo>
                <a:lnTo>
                  <a:pt x="5385544" y="0"/>
                </a:lnTo>
                <a:lnTo>
                  <a:pt x="5385544" y="6184900"/>
                </a:lnTo>
                <a:lnTo>
                  <a:pt x="0" y="6184900"/>
                </a:lnTo>
                <a:lnTo>
                  <a:pt x="0" y="0"/>
                </a:lnTo>
                <a:close/>
                <a:moveTo>
                  <a:pt x="1224187" y="744467"/>
                </a:moveTo>
                <a:cubicBezTo>
                  <a:pt x="1114631" y="744467"/>
                  <a:pt x="1013174" y="802956"/>
                  <a:pt x="958509" y="897890"/>
                </a:cubicBezTo>
                <a:lnTo>
                  <a:pt x="482492" y="1722371"/>
                </a:lnTo>
                <a:cubicBezTo>
                  <a:pt x="461908" y="1757971"/>
                  <a:pt x="449043" y="1796671"/>
                  <a:pt x="443897" y="1836146"/>
                </a:cubicBezTo>
                <a:lnTo>
                  <a:pt x="441325" y="1875787"/>
                </a:lnTo>
                <a:lnTo>
                  <a:pt x="441325" y="1875800"/>
                </a:lnTo>
                <a:lnTo>
                  <a:pt x="443897" y="1915441"/>
                </a:lnTo>
                <a:cubicBezTo>
                  <a:pt x="449043" y="1954917"/>
                  <a:pt x="461908" y="1993617"/>
                  <a:pt x="482492" y="2029217"/>
                </a:cubicBezTo>
                <a:lnTo>
                  <a:pt x="958509" y="2853698"/>
                </a:lnTo>
                <a:cubicBezTo>
                  <a:pt x="1013399" y="2948631"/>
                  <a:pt x="1114631" y="3007121"/>
                  <a:pt x="1224187" y="3007121"/>
                </a:cubicBezTo>
                <a:lnTo>
                  <a:pt x="2176221" y="3007121"/>
                </a:lnTo>
                <a:cubicBezTo>
                  <a:pt x="2285777" y="3007121"/>
                  <a:pt x="2387234" y="2948631"/>
                  <a:pt x="2441899" y="2853698"/>
                </a:cubicBezTo>
                <a:lnTo>
                  <a:pt x="2917916" y="2029442"/>
                </a:lnTo>
                <a:cubicBezTo>
                  <a:pt x="2945361" y="1981975"/>
                  <a:pt x="2959084" y="1928997"/>
                  <a:pt x="2959084" y="1876019"/>
                </a:cubicBezTo>
                <a:cubicBezTo>
                  <a:pt x="2959084" y="1823041"/>
                  <a:pt x="2945361" y="1770062"/>
                  <a:pt x="2917916" y="1722595"/>
                </a:cubicBezTo>
                <a:lnTo>
                  <a:pt x="2441899" y="897890"/>
                </a:lnTo>
                <a:cubicBezTo>
                  <a:pt x="2387009" y="802956"/>
                  <a:pt x="2285777" y="744467"/>
                  <a:pt x="2176221" y="744467"/>
                </a:cubicBezTo>
                <a:lnTo>
                  <a:pt x="1224187" y="744467"/>
                </a:lnTo>
                <a:close/>
                <a:moveTo>
                  <a:pt x="3259690" y="1912670"/>
                </a:moveTo>
                <a:cubicBezTo>
                  <a:pt x="3150134" y="1912670"/>
                  <a:pt x="3048677" y="1971159"/>
                  <a:pt x="2994012" y="2066093"/>
                </a:cubicBezTo>
                <a:lnTo>
                  <a:pt x="2517995" y="2890574"/>
                </a:lnTo>
                <a:cubicBezTo>
                  <a:pt x="2497411" y="2926174"/>
                  <a:pt x="2484546" y="2964874"/>
                  <a:pt x="2479400" y="3004349"/>
                </a:cubicBezTo>
                <a:lnTo>
                  <a:pt x="2476828" y="3043991"/>
                </a:lnTo>
                <a:lnTo>
                  <a:pt x="2476828" y="3044003"/>
                </a:lnTo>
                <a:lnTo>
                  <a:pt x="2479400" y="3083644"/>
                </a:lnTo>
                <a:cubicBezTo>
                  <a:pt x="2484546" y="3123120"/>
                  <a:pt x="2497411" y="3161820"/>
                  <a:pt x="2517995" y="3197420"/>
                </a:cubicBezTo>
                <a:lnTo>
                  <a:pt x="2994012" y="4021901"/>
                </a:lnTo>
                <a:cubicBezTo>
                  <a:pt x="3048902" y="4116834"/>
                  <a:pt x="3150134" y="4175324"/>
                  <a:pt x="3259690" y="4175324"/>
                </a:cubicBezTo>
                <a:lnTo>
                  <a:pt x="4211724" y="4175324"/>
                </a:lnTo>
                <a:cubicBezTo>
                  <a:pt x="4321280" y="4175324"/>
                  <a:pt x="4422737" y="4116834"/>
                  <a:pt x="4477402" y="4021901"/>
                </a:cubicBezTo>
                <a:lnTo>
                  <a:pt x="4953419" y="3197645"/>
                </a:lnTo>
                <a:cubicBezTo>
                  <a:pt x="4980864" y="3150178"/>
                  <a:pt x="4994587" y="3097200"/>
                  <a:pt x="4994587" y="3044222"/>
                </a:cubicBezTo>
                <a:cubicBezTo>
                  <a:pt x="4994587" y="2991244"/>
                  <a:pt x="4980864" y="2938265"/>
                  <a:pt x="4953419" y="2890799"/>
                </a:cubicBezTo>
                <a:lnTo>
                  <a:pt x="4477402" y="2066093"/>
                </a:lnTo>
                <a:cubicBezTo>
                  <a:pt x="4422512" y="1971159"/>
                  <a:pt x="4321280" y="1912670"/>
                  <a:pt x="4211724" y="1912670"/>
                </a:cubicBezTo>
                <a:lnTo>
                  <a:pt x="3259690" y="1912670"/>
                </a:lnTo>
                <a:close/>
                <a:moveTo>
                  <a:pt x="1224187" y="3080873"/>
                </a:moveTo>
                <a:cubicBezTo>
                  <a:pt x="1114631" y="3080873"/>
                  <a:pt x="1013174" y="3139363"/>
                  <a:pt x="958509" y="3234296"/>
                </a:cubicBezTo>
                <a:lnTo>
                  <a:pt x="482492" y="4058777"/>
                </a:lnTo>
                <a:cubicBezTo>
                  <a:pt x="461908" y="4094377"/>
                  <a:pt x="449043" y="4133077"/>
                  <a:pt x="443897" y="4172552"/>
                </a:cubicBezTo>
                <a:lnTo>
                  <a:pt x="441325" y="4212194"/>
                </a:lnTo>
                <a:lnTo>
                  <a:pt x="441325" y="4212206"/>
                </a:lnTo>
                <a:lnTo>
                  <a:pt x="443897" y="4251847"/>
                </a:lnTo>
                <a:cubicBezTo>
                  <a:pt x="449043" y="4291323"/>
                  <a:pt x="461908" y="4330023"/>
                  <a:pt x="482492" y="4365623"/>
                </a:cubicBezTo>
                <a:lnTo>
                  <a:pt x="958509" y="5190104"/>
                </a:lnTo>
                <a:cubicBezTo>
                  <a:pt x="1013399" y="5285037"/>
                  <a:pt x="1114631" y="5343527"/>
                  <a:pt x="1224187" y="5343527"/>
                </a:cubicBezTo>
                <a:lnTo>
                  <a:pt x="2176221" y="5343527"/>
                </a:lnTo>
                <a:cubicBezTo>
                  <a:pt x="2285777" y="5343527"/>
                  <a:pt x="2387234" y="5285037"/>
                  <a:pt x="2441899" y="5190104"/>
                </a:cubicBezTo>
                <a:lnTo>
                  <a:pt x="2917916" y="4365848"/>
                </a:lnTo>
                <a:cubicBezTo>
                  <a:pt x="2945361" y="4318381"/>
                  <a:pt x="2959084" y="4265403"/>
                  <a:pt x="2959084" y="4212425"/>
                </a:cubicBezTo>
                <a:cubicBezTo>
                  <a:pt x="2959084" y="4159447"/>
                  <a:pt x="2945361" y="4106468"/>
                  <a:pt x="2917916" y="4059002"/>
                </a:cubicBezTo>
                <a:lnTo>
                  <a:pt x="2441899" y="3234296"/>
                </a:lnTo>
                <a:cubicBezTo>
                  <a:pt x="2387009" y="3139363"/>
                  <a:pt x="2285777" y="3080873"/>
                  <a:pt x="2176221" y="3080873"/>
                </a:cubicBezTo>
                <a:lnTo>
                  <a:pt x="1224187" y="30808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A2F12DE-9A2D-447C-7427-462FA8101501}"/>
              </a:ext>
            </a:extLst>
          </p:cNvPr>
          <p:cNvSpPr/>
          <p:nvPr userDrawn="1"/>
        </p:nvSpPr>
        <p:spPr>
          <a:xfrm rot="5400000">
            <a:off x="9601292" y="-350066"/>
            <a:ext cx="1820721" cy="2520852"/>
          </a:xfrm>
          <a:custGeom>
            <a:avLst/>
            <a:gdLst>
              <a:gd name="connsiteX0" fmla="*/ 0 w 1820721"/>
              <a:gd name="connsiteY0" fmla="*/ 2171100 h 2520852"/>
              <a:gd name="connsiteX1" fmla="*/ 0 w 1820721"/>
              <a:gd name="connsiteY1" fmla="*/ 349797 h 2520852"/>
              <a:gd name="connsiteX2" fmla="*/ 534617 w 1820721"/>
              <a:gd name="connsiteY2" fmla="*/ 41218 h 2520852"/>
              <a:gd name="connsiteX3" fmla="*/ 841841 w 1820721"/>
              <a:gd name="connsiteY3" fmla="*/ 41218 h 2520852"/>
              <a:gd name="connsiteX4" fmla="*/ 1667110 w 1820721"/>
              <a:gd name="connsiteY4" fmla="*/ 517820 h 2520852"/>
              <a:gd name="connsiteX5" fmla="*/ 1820721 w 1820721"/>
              <a:gd name="connsiteY5" fmla="*/ 783825 h 2520852"/>
              <a:gd name="connsiteX6" fmla="*/ 1820721 w 1820721"/>
              <a:gd name="connsiteY6" fmla="*/ 1737028 h 2520852"/>
              <a:gd name="connsiteX7" fmla="*/ 1667110 w 1820721"/>
              <a:gd name="connsiteY7" fmla="*/ 2003032 h 2520852"/>
              <a:gd name="connsiteX8" fmla="*/ 841616 w 1820721"/>
              <a:gd name="connsiteY8" fmla="*/ 2479634 h 2520852"/>
              <a:gd name="connsiteX9" fmla="*/ 534392 w 1820721"/>
              <a:gd name="connsiteY9" fmla="*/ 2479634 h 25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721" h="2520852">
                <a:moveTo>
                  <a:pt x="0" y="2171100"/>
                </a:moveTo>
                <a:lnTo>
                  <a:pt x="0" y="349797"/>
                </a:lnTo>
                <a:lnTo>
                  <a:pt x="534617" y="41218"/>
                </a:lnTo>
                <a:cubicBezTo>
                  <a:pt x="629668" y="-13739"/>
                  <a:pt x="746791" y="-13739"/>
                  <a:pt x="841841" y="41218"/>
                </a:cubicBezTo>
                <a:lnTo>
                  <a:pt x="1667110" y="517820"/>
                </a:lnTo>
                <a:cubicBezTo>
                  <a:pt x="1762160" y="572552"/>
                  <a:pt x="1820721" y="674134"/>
                  <a:pt x="1820721" y="783825"/>
                </a:cubicBezTo>
                <a:lnTo>
                  <a:pt x="1820721" y="1737028"/>
                </a:lnTo>
                <a:cubicBezTo>
                  <a:pt x="1820721" y="1846718"/>
                  <a:pt x="1762160" y="1948075"/>
                  <a:pt x="1667110" y="2003032"/>
                </a:cubicBezTo>
                <a:lnTo>
                  <a:pt x="841616" y="2479634"/>
                </a:lnTo>
                <a:cubicBezTo>
                  <a:pt x="746566" y="2534592"/>
                  <a:pt x="629443" y="2534592"/>
                  <a:pt x="534392" y="2479634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D49E177-995F-0CF2-BC03-F032ADDA38E8}"/>
              </a:ext>
            </a:extLst>
          </p:cNvPr>
          <p:cNvSpPr/>
          <p:nvPr userDrawn="1"/>
        </p:nvSpPr>
        <p:spPr>
          <a:xfrm rot="5400000">
            <a:off x="9647046" y="-293995"/>
            <a:ext cx="1729213" cy="2317202"/>
          </a:xfrm>
          <a:custGeom>
            <a:avLst/>
            <a:gdLst>
              <a:gd name="connsiteX0" fmla="*/ 0 w 1729213"/>
              <a:gd name="connsiteY0" fmla="*/ 1963616 h 2317202"/>
              <a:gd name="connsiteX1" fmla="*/ 0 w 1729213"/>
              <a:gd name="connsiteY1" fmla="*/ 353620 h 2317202"/>
              <a:gd name="connsiteX2" fmla="*/ 547009 w 1729213"/>
              <a:gd name="connsiteY2" fmla="*/ 37888 h 2317202"/>
              <a:gd name="connsiteX3" fmla="*/ 829413 w 1729213"/>
              <a:gd name="connsiteY3" fmla="*/ 37888 h 2317202"/>
              <a:gd name="connsiteX4" fmla="*/ 1588011 w 1729213"/>
              <a:gd name="connsiteY4" fmla="*/ 475987 h 2317202"/>
              <a:gd name="connsiteX5" fmla="*/ 1729213 w 1729213"/>
              <a:gd name="connsiteY5" fmla="*/ 720502 h 2317202"/>
              <a:gd name="connsiteX6" fmla="*/ 1729213 w 1729213"/>
              <a:gd name="connsiteY6" fmla="*/ 1596700 h 2317202"/>
              <a:gd name="connsiteX7" fmla="*/ 1588011 w 1729213"/>
              <a:gd name="connsiteY7" fmla="*/ 1841215 h 2317202"/>
              <a:gd name="connsiteX8" fmla="*/ 829206 w 1729213"/>
              <a:gd name="connsiteY8" fmla="*/ 2279314 h 2317202"/>
              <a:gd name="connsiteX9" fmla="*/ 546802 w 1729213"/>
              <a:gd name="connsiteY9" fmla="*/ 2279314 h 231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9213" h="2317202">
                <a:moveTo>
                  <a:pt x="0" y="1963616"/>
                </a:moveTo>
                <a:lnTo>
                  <a:pt x="0" y="353620"/>
                </a:lnTo>
                <a:lnTo>
                  <a:pt x="547009" y="37888"/>
                </a:lnTo>
                <a:cubicBezTo>
                  <a:pt x="634381" y="-12629"/>
                  <a:pt x="742042" y="-12629"/>
                  <a:pt x="829413" y="37888"/>
                </a:cubicBezTo>
                <a:lnTo>
                  <a:pt x="1588011" y="475987"/>
                </a:lnTo>
                <a:cubicBezTo>
                  <a:pt x="1675383" y="526298"/>
                  <a:pt x="1729213" y="619673"/>
                  <a:pt x="1729213" y="720502"/>
                </a:cubicBezTo>
                <a:lnTo>
                  <a:pt x="1729213" y="1596700"/>
                </a:lnTo>
                <a:cubicBezTo>
                  <a:pt x="1729213" y="1697529"/>
                  <a:pt x="1675383" y="1790697"/>
                  <a:pt x="1588011" y="1841215"/>
                </a:cubicBezTo>
                <a:lnTo>
                  <a:pt x="829206" y="2279314"/>
                </a:lnTo>
                <a:cubicBezTo>
                  <a:pt x="741835" y="2329832"/>
                  <a:pt x="634174" y="2329832"/>
                  <a:pt x="546802" y="2279314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accent1"/>
            </a:bgClr>
          </a:patt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7F503C4-7B12-A81B-BF58-BEF3E8A5B46F}"/>
              </a:ext>
            </a:extLst>
          </p:cNvPr>
          <p:cNvSpPr/>
          <p:nvPr userDrawn="1"/>
        </p:nvSpPr>
        <p:spPr>
          <a:xfrm rot="5400000">
            <a:off x="10605149" y="1423049"/>
            <a:ext cx="2265434" cy="908268"/>
          </a:xfrm>
          <a:custGeom>
            <a:avLst/>
            <a:gdLst>
              <a:gd name="connsiteX0" fmla="*/ 0 w 2265434"/>
              <a:gd name="connsiteY0" fmla="*/ 124444 h 908268"/>
              <a:gd name="connsiteX1" fmla="*/ 0 w 2265434"/>
              <a:gd name="connsiteY1" fmla="*/ 0 h 908268"/>
              <a:gd name="connsiteX2" fmla="*/ 2265434 w 2265434"/>
              <a:gd name="connsiteY2" fmla="*/ 0 h 908268"/>
              <a:gd name="connsiteX3" fmla="*/ 2265434 w 2265434"/>
              <a:gd name="connsiteY3" fmla="*/ 124444 h 908268"/>
              <a:gd name="connsiteX4" fmla="*/ 2111823 w 2265434"/>
              <a:gd name="connsiteY4" fmla="*/ 390448 h 908268"/>
              <a:gd name="connsiteX5" fmla="*/ 1286329 w 2265434"/>
              <a:gd name="connsiteY5" fmla="*/ 867050 h 908268"/>
              <a:gd name="connsiteX6" fmla="*/ 979106 w 2265434"/>
              <a:gd name="connsiteY6" fmla="*/ 867050 h 908268"/>
              <a:gd name="connsiteX7" fmla="*/ 153612 w 2265434"/>
              <a:gd name="connsiteY7" fmla="*/ 390448 h 908268"/>
              <a:gd name="connsiteX8" fmla="*/ 0 w 2265434"/>
              <a:gd name="connsiteY8" fmla="*/ 124444 h 90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5434" h="908268">
                <a:moveTo>
                  <a:pt x="0" y="124444"/>
                </a:moveTo>
                <a:lnTo>
                  <a:pt x="0" y="0"/>
                </a:lnTo>
                <a:lnTo>
                  <a:pt x="2265434" y="0"/>
                </a:lnTo>
                <a:lnTo>
                  <a:pt x="2265434" y="124444"/>
                </a:lnTo>
                <a:cubicBezTo>
                  <a:pt x="2265434" y="234134"/>
                  <a:pt x="2206873" y="335491"/>
                  <a:pt x="2111823" y="390448"/>
                </a:cubicBezTo>
                <a:lnTo>
                  <a:pt x="1286329" y="867050"/>
                </a:lnTo>
                <a:cubicBezTo>
                  <a:pt x="1191279" y="922008"/>
                  <a:pt x="1074156" y="922008"/>
                  <a:pt x="979106" y="867050"/>
                </a:cubicBezTo>
                <a:lnTo>
                  <a:pt x="153612" y="390448"/>
                </a:lnTo>
                <a:cubicBezTo>
                  <a:pt x="58562" y="335716"/>
                  <a:pt x="0" y="234134"/>
                  <a:pt x="0" y="124444"/>
                </a:cubicBez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7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cture 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6" descr="Obraz zawierający Sprzęt medyczny, medyczny, służba zdrowia, Rękawica medyczna&#10;&#10;Opis wygenerowany automatycznie">
            <a:extLst>
              <a:ext uri="{FF2B5EF4-FFF2-40B4-BE49-F238E27FC236}">
                <a16:creationId xmlns:a16="http://schemas.microsoft.com/office/drawing/2014/main" id="{0D4C95E6-493B-94D4-F205-CE69DE6260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" b="-65"/>
          <a:stretch/>
        </p:blipFill>
        <p:spPr>
          <a:xfrm>
            <a:off x="7212332" y="744466"/>
            <a:ext cx="2520852" cy="2265434"/>
          </a:xfrm>
          <a:prstGeom prst="rect">
            <a:avLst/>
          </a:prstGeom>
        </p:spPr>
      </p:pic>
      <p:sp>
        <p:nvSpPr>
          <p:cNvPr id="32" name="Graphic 29">
            <a:extLst>
              <a:ext uri="{FF2B5EF4-FFF2-40B4-BE49-F238E27FC236}">
                <a16:creationId xmlns:a16="http://schemas.microsoft.com/office/drawing/2014/main" id="{82D5D22D-1F21-C911-0B0A-865B14FB442C}"/>
              </a:ext>
            </a:extLst>
          </p:cNvPr>
          <p:cNvSpPr/>
          <p:nvPr userDrawn="1"/>
        </p:nvSpPr>
        <p:spPr>
          <a:xfrm rot="5400000">
            <a:off x="9373767" y="1783791"/>
            <a:ext cx="2267890" cy="25235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29">
            <a:extLst>
              <a:ext uri="{FF2B5EF4-FFF2-40B4-BE49-F238E27FC236}">
                <a16:creationId xmlns:a16="http://schemas.microsoft.com/office/drawing/2014/main" id="{C8714292-924D-DE94-DCFF-F1E629D701BE}"/>
              </a:ext>
            </a:extLst>
          </p:cNvPr>
          <p:cNvSpPr/>
          <p:nvPr userDrawn="1"/>
        </p:nvSpPr>
        <p:spPr>
          <a:xfrm rot="5400000">
            <a:off x="7340180" y="2961971"/>
            <a:ext cx="2267890" cy="25235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6254"/>
            <a:ext cx="5921375" cy="1116000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846600"/>
            <a:ext cx="5930900" cy="324000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Name and position of the presenter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BDC4AC-0BD6-AF02-2CA7-8DE3565EF8B6}"/>
              </a:ext>
            </a:extLst>
          </p:cNvPr>
          <p:cNvGrpSpPr/>
          <p:nvPr userDrawn="1"/>
        </p:nvGrpSpPr>
        <p:grpSpPr>
          <a:xfrm>
            <a:off x="11176742" y="6395950"/>
            <a:ext cx="595335" cy="233449"/>
            <a:chOff x="11176742" y="6395950"/>
            <a:chExt cx="595335" cy="23344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E27B88-D93C-E5FB-2442-5096BD6B03FC}"/>
                </a:ext>
              </a:extLst>
            </p:cNvPr>
            <p:cNvGrpSpPr/>
            <p:nvPr userDrawn="1"/>
          </p:nvGrpSpPr>
          <p:grpSpPr>
            <a:xfrm>
              <a:off x="11176743" y="6395950"/>
              <a:ext cx="595334" cy="171536"/>
              <a:chOff x="11176743" y="6395950"/>
              <a:chExt cx="595334" cy="171536"/>
            </a:xfrm>
          </p:grpSpPr>
          <p:pic>
            <p:nvPicPr>
              <p:cNvPr id="6" name="Picture 5" descr="A white text with blue dots on a black background&#10;&#10;Description automatically generated">
                <a:extLst>
                  <a:ext uri="{FF2B5EF4-FFF2-40B4-BE49-F238E27FC236}">
                    <a16:creationId xmlns:a16="http://schemas.microsoft.com/office/drawing/2014/main" id="{D6D08B33-9343-D787-A2D6-3057D1F60EA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727" t="40093" r="38720" b="40552"/>
              <a:stretch/>
            </p:blipFill>
            <p:spPr>
              <a:xfrm>
                <a:off x="11454822" y="6395950"/>
                <a:ext cx="170441" cy="164394"/>
              </a:xfrm>
              <a:prstGeom prst="rect">
                <a:avLst/>
              </a:prstGeom>
            </p:spPr>
          </p:pic>
          <p:pic>
            <p:nvPicPr>
              <p:cNvPr id="7" name="Zasób 1.png" descr="Zasób 1.png">
                <a:extLst>
                  <a:ext uri="{FF2B5EF4-FFF2-40B4-BE49-F238E27FC236}">
                    <a16:creationId xmlns:a16="http://schemas.microsoft.com/office/drawing/2014/main" id="{392F0F42-0ED5-260F-6A7C-0B197E52CA2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2781" b="27358"/>
              <a:stretch/>
            </p:blipFill>
            <p:spPr>
              <a:xfrm>
                <a:off x="11176743" y="6403092"/>
                <a:ext cx="278080" cy="16439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9" name="Zasób 1.png" descr="Zasób 1.png">
                <a:extLst>
                  <a:ext uri="{FF2B5EF4-FFF2-40B4-BE49-F238E27FC236}">
                    <a16:creationId xmlns:a16="http://schemas.microsoft.com/office/drawing/2014/main" id="{18FD4D8C-8A88-810A-6C12-5FC8D1351C9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5352" r="-1090" b="27358"/>
              <a:stretch/>
            </p:blipFill>
            <p:spPr>
              <a:xfrm>
                <a:off x="11620500" y="6403092"/>
                <a:ext cx="151577" cy="16439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pic>
          <p:nvPicPr>
            <p:cNvPr id="25" name="Zasób 1.png" descr="Zasób 1.png">
              <a:extLst>
                <a:ext uri="{FF2B5EF4-FFF2-40B4-BE49-F238E27FC236}">
                  <a16:creationId xmlns:a16="http://schemas.microsoft.com/office/drawing/2014/main" id="{5C5A55B4-9DB8-02EB-2751-E3496AF99A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5799"/>
            <a:stretch/>
          </p:blipFill>
          <p:spPr>
            <a:xfrm>
              <a:off x="11176742" y="6574630"/>
              <a:ext cx="588915" cy="5476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852A7FE-F41F-5325-28C5-481554F9F38C}"/>
              </a:ext>
            </a:extLst>
          </p:cNvPr>
          <p:cNvSpPr/>
          <p:nvPr userDrawn="1"/>
        </p:nvSpPr>
        <p:spPr>
          <a:xfrm>
            <a:off x="6772275" y="0"/>
            <a:ext cx="5385544" cy="6184900"/>
          </a:xfrm>
          <a:custGeom>
            <a:avLst/>
            <a:gdLst>
              <a:gd name="connsiteX0" fmla="*/ 0 w 5385544"/>
              <a:gd name="connsiteY0" fmla="*/ 0 h 6184900"/>
              <a:gd name="connsiteX1" fmla="*/ 5385544 w 5385544"/>
              <a:gd name="connsiteY1" fmla="*/ 0 h 6184900"/>
              <a:gd name="connsiteX2" fmla="*/ 5385544 w 5385544"/>
              <a:gd name="connsiteY2" fmla="*/ 6184900 h 6184900"/>
              <a:gd name="connsiteX3" fmla="*/ 0 w 5385544"/>
              <a:gd name="connsiteY3" fmla="*/ 6184900 h 6184900"/>
              <a:gd name="connsiteX4" fmla="*/ 0 w 5385544"/>
              <a:gd name="connsiteY4" fmla="*/ 0 h 6184900"/>
              <a:gd name="connsiteX5" fmla="*/ 1224187 w 5385544"/>
              <a:gd name="connsiteY5" fmla="*/ 744467 h 6184900"/>
              <a:gd name="connsiteX6" fmla="*/ 958509 w 5385544"/>
              <a:gd name="connsiteY6" fmla="*/ 897890 h 6184900"/>
              <a:gd name="connsiteX7" fmla="*/ 482492 w 5385544"/>
              <a:gd name="connsiteY7" fmla="*/ 1722371 h 6184900"/>
              <a:gd name="connsiteX8" fmla="*/ 443897 w 5385544"/>
              <a:gd name="connsiteY8" fmla="*/ 1836146 h 6184900"/>
              <a:gd name="connsiteX9" fmla="*/ 441325 w 5385544"/>
              <a:gd name="connsiteY9" fmla="*/ 1875787 h 6184900"/>
              <a:gd name="connsiteX10" fmla="*/ 441325 w 5385544"/>
              <a:gd name="connsiteY10" fmla="*/ 1875800 h 6184900"/>
              <a:gd name="connsiteX11" fmla="*/ 443897 w 5385544"/>
              <a:gd name="connsiteY11" fmla="*/ 1915441 h 6184900"/>
              <a:gd name="connsiteX12" fmla="*/ 482492 w 5385544"/>
              <a:gd name="connsiteY12" fmla="*/ 2029217 h 6184900"/>
              <a:gd name="connsiteX13" fmla="*/ 958509 w 5385544"/>
              <a:gd name="connsiteY13" fmla="*/ 2853698 h 6184900"/>
              <a:gd name="connsiteX14" fmla="*/ 1224187 w 5385544"/>
              <a:gd name="connsiteY14" fmla="*/ 3007121 h 6184900"/>
              <a:gd name="connsiteX15" fmla="*/ 2176221 w 5385544"/>
              <a:gd name="connsiteY15" fmla="*/ 3007121 h 6184900"/>
              <a:gd name="connsiteX16" fmla="*/ 2441899 w 5385544"/>
              <a:gd name="connsiteY16" fmla="*/ 2853698 h 6184900"/>
              <a:gd name="connsiteX17" fmla="*/ 2917916 w 5385544"/>
              <a:gd name="connsiteY17" fmla="*/ 2029442 h 6184900"/>
              <a:gd name="connsiteX18" fmla="*/ 2959084 w 5385544"/>
              <a:gd name="connsiteY18" fmla="*/ 1876019 h 6184900"/>
              <a:gd name="connsiteX19" fmla="*/ 2917916 w 5385544"/>
              <a:gd name="connsiteY19" fmla="*/ 1722595 h 6184900"/>
              <a:gd name="connsiteX20" fmla="*/ 2441899 w 5385544"/>
              <a:gd name="connsiteY20" fmla="*/ 897890 h 6184900"/>
              <a:gd name="connsiteX21" fmla="*/ 2176221 w 5385544"/>
              <a:gd name="connsiteY21" fmla="*/ 744467 h 6184900"/>
              <a:gd name="connsiteX22" fmla="*/ 1224187 w 5385544"/>
              <a:gd name="connsiteY22" fmla="*/ 744467 h 6184900"/>
              <a:gd name="connsiteX23" fmla="*/ 3259690 w 5385544"/>
              <a:gd name="connsiteY23" fmla="*/ 1912670 h 6184900"/>
              <a:gd name="connsiteX24" fmla="*/ 2994012 w 5385544"/>
              <a:gd name="connsiteY24" fmla="*/ 2066093 h 6184900"/>
              <a:gd name="connsiteX25" fmla="*/ 2517995 w 5385544"/>
              <a:gd name="connsiteY25" fmla="*/ 2890574 h 6184900"/>
              <a:gd name="connsiteX26" fmla="*/ 2479400 w 5385544"/>
              <a:gd name="connsiteY26" fmla="*/ 3004349 h 6184900"/>
              <a:gd name="connsiteX27" fmla="*/ 2476828 w 5385544"/>
              <a:gd name="connsiteY27" fmla="*/ 3043991 h 6184900"/>
              <a:gd name="connsiteX28" fmla="*/ 2476828 w 5385544"/>
              <a:gd name="connsiteY28" fmla="*/ 3044003 h 6184900"/>
              <a:gd name="connsiteX29" fmla="*/ 2479400 w 5385544"/>
              <a:gd name="connsiteY29" fmla="*/ 3083644 h 6184900"/>
              <a:gd name="connsiteX30" fmla="*/ 2517995 w 5385544"/>
              <a:gd name="connsiteY30" fmla="*/ 3197420 h 6184900"/>
              <a:gd name="connsiteX31" fmla="*/ 2994012 w 5385544"/>
              <a:gd name="connsiteY31" fmla="*/ 4021901 h 6184900"/>
              <a:gd name="connsiteX32" fmla="*/ 3259690 w 5385544"/>
              <a:gd name="connsiteY32" fmla="*/ 4175324 h 6184900"/>
              <a:gd name="connsiteX33" fmla="*/ 4211724 w 5385544"/>
              <a:gd name="connsiteY33" fmla="*/ 4175324 h 6184900"/>
              <a:gd name="connsiteX34" fmla="*/ 4477402 w 5385544"/>
              <a:gd name="connsiteY34" fmla="*/ 4021901 h 6184900"/>
              <a:gd name="connsiteX35" fmla="*/ 4953419 w 5385544"/>
              <a:gd name="connsiteY35" fmla="*/ 3197645 h 6184900"/>
              <a:gd name="connsiteX36" fmla="*/ 4994587 w 5385544"/>
              <a:gd name="connsiteY36" fmla="*/ 3044222 h 6184900"/>
              <a:gd name="connsiteX37" fmla="*/ 4953419 w 5385544"/>
              <a:gd name="connsiteY37" fmla="*/ 2890799 h 6184900"/>
              <a:gd name="connsiteX38" fmla="*/ 4477402 w 5385544"/>
              <a:gd name="connsiteY38" fmla="*/ 2066093 h 6184900"/>
              <a:gd name="connsiteX39" fmla="*/ 4211724 w 5385544"/>
              <a:gd name="connsiteY39" fmla="*/ 1912670 h 6184900"/>
              <a:gd name="connsiteX40" fmla="*/ 3259690 w 5385544"/>
              <a:gd name="connsiteY40" fmla="*/ 1912670 h 6184900"/>
              <a:gd name="connsiteX41" fmla="*/ 1224187 w 5385544"/>
              <a:gd name="connsiteY41" fmla="*/ 3080873 h 6184900"/>
              <a:gd name="connsiteX42" fmla="*/ 958509 w 5385544"/>
              <a:gd name="connsiteY42" fmla="*/ 3234296 h 6184900"/>
              <a:gd name="connsiteX43" fmla="*/ 482492 w 5385544"/>
              <a:gd name="connsiteY43" fmla="*/ 4058777 h 6184900"/>
              <a:gd name="connsiteX44" fmla="*/ 443897 w 5385544"/>
              <a:gd name="connsiteY44" fmla="*/ 4172552 h 6184900"/>
              <a:gd name="connsiteX45" fmla="*/ 441325 w 5385544"/>
              <a:gd name="connsiteY45" fmla="*/ 4212194 h 6184900"/>
              <a:gd name="connsiteX46" fmla="*/ 441325 w 5385544"/>
              <a:gd name="connsiteY46" fmla="*/ 4212206 h 6184900"/>
              <a:gd name="connsiteX47" fmla="*/ 443897 w 5385544"/>
              <a:gd name="connsiteY47" fmla="*/ 4251847 h 6184900"/>
              <a:gd name="connsiteX48" fmla="*/ 482492 w 5385544"/>
              <a:gd name="connsiteY48" fmla="*/ 4365623 h 6184900"/>
              <a:gd name="connsiteX49" fmla="*/ 958509 w 5385544"/>
              <a:gd name="connsiteY49" fmla="*/ 5190104 h 6184900"/>
              <a:gd name="connsiteX50" fmla="*/ 1224187 w 5385544"/>
              <a:gd name="connsiteY50" fmla="*/ 5343527 h 6184900"/>
              <a:gd name="connsiteX51" fmla="*/ 2176221 w 5385544"/>
              <a:gd name="connsiteY51" fmla="*/ 5343527 h 6184900"/>
              <a:gd name="connsiteX52" fmla="*/ 2441899 w 5385544"/>
              <a:gd name="connsiteY52" fmla="*/ 5190104 h 6184900"/>
              <a:gd name="connsiteX53" fmla="*/ 2917916 w 5385544"/>
              <a:gd name="connsiteY53" fmla="*/ 4365848 h 6184900"/>
              <a:gd name="connsiteX54" fmla="*/ 2959084 w 5385544"/>
              <a:gd name="connsiteY54" fmla="*/ 4212425 h 6184900"/>
              <a:gd name="connsiteX55" fmla="*/ 2917916 w 5385544"/>
              <a:gd name="connsiteY55" fmla="*/ 4059002 h 6184900"/>
              <a:gd name="connsiteX56" fmla="*/ 2441899 w 5385544"/>
              <a:gd name="connsiteY56" fmla="*/ 3234296 h 6184900"/>
              <a:gd name="connsiteX57" fmla="*/ 2176221 w 5385544"/>
              <a:gd name="connsiteY57" fmla="*/ 3080873 h 6184900"/>
              <a:gd name="connsiteX58" fmla="*/ 1224187 w 5385544"/>
              <a:gd name="connsiteY58" fmla="*/ 3080873 h 61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385544" h="6184900">
                <a:moveTo>
                  <a:pt x="0" y="0"/>
                </a:moveTo>
                <a:lnTo>
                  <a:pt x="5385544" y="0"/>
                </a:lnTo>
                <a:lnTo>
                  <a:pt x="5385544" y="6184900"/>
                </a:lnTo>
                <a:lnTo>
                  <a:pt x="0" y="6184900"/>
                </a:lnTo>
                <a:lnTo>
                  <a:pt x="0" y="0"/>
                </a:lnTo>
                <a:close/>
                <a:moveTo>
                  <a:pt x="1224187" y="744467"/>
                </a:moveTo>
                <a:cubicBezTo>
                  <a:pt x="1114631" y="744467"/>
                  <a:pt x="1013174" y="802956"/>
                  <a:pt x="958509" y="897890"/>
                </a:cubicBezTo>
                <a:lnTo>
                  <a:pt x="482492" y="1722371"/>
                </a:lnTo>
                <a:cubicBezTo>
                  <a:pt x="461908" y="1757971"/>
                  <a:pt x="449043" y="1796671"/>
                  <a:pt x="443897" y="1836146"/>
                </a:cubicBezTo>
                <a:lnTo>
                  <a:pt x="441325" y="1875787"/>
                </a:lnTo>
                <a:lnTo>
                  <a:pt x="441325" y="1875800"/>
                </a:lnTo>
                <a:lnTo>
                  <a:pt x="443897" y="1915441"/>
                </a:lnTo>
                <a:cubicBezTo>
                  <a:pt x="449043" y="1954917"/>
                  <a:pt x="461908" y="1993617"/>
                  <a:pt x="482492" y="2029217"/>
                </a:cubicBezTo>
                <a:lnTo>
                  <a:pt x="958509" y="2853698"/>
                </a:lnTo>
                <a:cubicBezTo>
                  <a:pt x="1013399" y="2948631"/>
                  <a:pt x="1114631" y="3007121"/>
                  <a:pt x="1224187" y="3007121"/>
                </a:cubicBezTo>
                <a:lnTo>
                  <a:pt x="2176221" y="3007121"/>
                </a:lnTo>
                <a:cubicBezTo>
                  <a:pt x="2285777" y="3007121"/>
                  <a:pt x="2387234" y="2948631"/>
                  <a:pt x="2441899" y="2853698"/>
                </a:cubicBezTo>
                <a:lnTo>
                  <a:pt x="2917916" y="2029442"/>
                </a:lnTo>
                <a:cubicBezTo>
                  <a:pt x="2945361" y="1981975"/>
                  <a:pt x="2959084" y="1928997"/>
                  <a:pt x="2959084" y="1876019"/>
                </a:cubicBezTo>
                <a:cubicBezTo>
                  <a:pt x="2959084" y="1823041"/>
                  <a:pt x="2945361" y="1770062"/>
                  <a:pt x="2917916" y="1722595"/>
                </a:cubicBezTo>
                <a:lnTo>
                  <a:pt x="2441899" y="897890"/>
                </a:lnTo>
                <a:cubicBezTo>
                  <a:pt x="2387009" y="802956"/>
                  <a:pt x="2285777" y="744467"/>
                  <a:pt x="2176221" y="744467"/>
                </a:cubicBezTo>
                <a:lnTo>
                  <a:pt x="1224187" y="744467"/>
                </a:lnTo>
                <a:close/>
                <a:moveTo>
                  <a:pt x="3259690" y="1912670"/>
                </a:moveTo>
                <a:cubicBezTo>
                  <a:pt x="3150134" y="1912670"/>
                  <a:pt x="3048677" y="1971159"/>
                  <a:pt x="2994012" y="2066093"/>
                </a:cubicBezTo>
                <a:lnTo>
                  <a:pt x="2517995" y="2890574"/>
                </a:lnTo>
                <a:cubicBezTo>
                  <a:pt x="2497411" y="2926174"/>
                  <a:pt x="2484546" y="2964874"/>
                  <a:pt x="2479400" y="3004349"/>
                </a:cubicBezTo>
                <a:lnTo>
                  <a:pt x="2476828" y="3043991"/>
                </a:lnTo>
                <a:lnTo>
                  <a:pt x="2476828" y="3044003"/>
                </a:lnTo>
                <a:lnTo>
                  <a:pt x="2479400" y="3083644"/>
                </a:lnTo>
                <a:cubicBezTo>
                  <a:pt x="2484546" y="3123120"/>
                  <a:pt x="2497411" y="3161820"/>
                  <a:pt x="2517995" y="3197420"/>
                </a:cubicBezTo>
                <a:lnTo>
                  <a:pt x="2994012" y="4021901"/>
                </a:lnTo>
                <a:cubicBezTo>
                  <a:pt x="3048902" y="4116834"/>
                  <a:pt x="3150134" y="4175324"/>
                  <a:pt x="3259690" y="4175324"/>
                </a:cubicBezTo>
                <a:lnTo>
                  <a:pt x="4211724" y="4175324"/>
                </a:lnTo>
                <a:cubicBezTo>
                  <a:pt x="4321280" y="4175324"/>
                  <a:pt x="4422737" y="4116834"/>
                  <a:pt x="4477402" y="4021901"/>
                </a:cubicBezTo>
                <a:lnTo>
                  <a:pt x="4953419" y="3197645"/>
                </a:lnTo>
                <a:cubicBezTo>
                  <a:pt x="4980864" y="3150178"/>
                  <a:pt x="4994587" y="3097200"/>
                  <a:pt x="4994587" y="3044222"/>
                </a:cubicBezTo>
                <a:cubicBezTo>
                  <a:pt x="4994587" y="2991244"/>
                  <a:pt x="4980864" y="2938265"/>
                  <a:pt x="4953419" y="2890799"/>
                </a:cubicBezTo>
                <a:lnTo>
                  <a:pt x="4477402" y="2066093"/>
                </a:lnTo>
                <a:cubicBezTo>
                  <a:pt x="4422512" y="1971159"/>
                  <a:pt x="4321280" y="1912670"/>
                  <a:pt x="4211724" y="1912670"/>
                </a:cubicBezTo>
                <a:lnTo>
                  <a:pt x="3259690" y="1912670"/>
                </a:lnTo>
                <a:close/>
                <a:moveTo>
                  <a:pt x="1224187" y="3080873"/>
                </a:moveTo>
                <a:cubicBezTo>
                  <a:pt x="1114631" y="3080873"/>
                  <a:pt x="1013174" y="3139363"/>
                  <a:pt x="958509" y="3234296"/>
                </a:cubicBezTo>
                <a:lnTo>
                  <a:pt x="482492" y="4058777"/>
                </a:lnTo>
                <a:cubicBezTo>
                  <a:pt x="461908" y="4094377"/>
                  <a:pt x="449043" y="4133077"/>
                  <a:pt x="443897" y="4172552"/>
                </a:cubicBezTo>
                <a:lnTo>
                  <a:pt x="441325" y="4212194"/>
                </a:lnTo>
                <a:lnTo>
                  <a:pt x="441325" y="4212206"/>
                </a:lnTo>
                <a:lnTo>
                  <a:pt x="443897" y="4251847"/>
                </a:lnTo>
                <a:cubicBezTo>
                  <a:pt x="449043" y="4291323"/>
                  <a:pt x="461908" y="4330023"/>
                  <a:pt x="482492" y="4365623"/>
                </a:cubicBezTo>
                <a:lnTo>
                  <a:pt x="958509" y="5190104"/>
                </a:lnTo>
                <a:cubicBezTo>
                  <a:pt x="1013399" y="5285037"/>
                  <a:pt x="1114631" y="5343527"/>
                  <a:pt x="1224187" y="5343527"/>
                </a:cubicBezTo>
                <a:lnTo>
                  <a:pt x="2176221" y="5343527"/>
                </a:lnTo>
                <a:cubicBezTo>
                  <a:pt x="2285777" y="5343527"/>
                  <a:pt x="2387234" y="5285037"/>
                  <a:pt x="2441899" y="5190104"/>
                </a:cubicBezTo>
                <a:lnTo>
                  <a:pt x="2917916" y="4365848"/>
                </a:lnTo>
                <a:cubicBezTo>
                  <a:pt x="2945361" y="4318381"/>
                  <a:pt x="2959084" y="4265403"/>
                  <a:pt x="2959084" y="4212425"/>
                </a:cubicBezTo>
                <a:cubicBezTo>
                  <a:pt x="2959084" y="4159447"/>
                  <a:pt x="2945361" y="4106468"/>
                  <a:pt x="2917916" y="4059002"/>
                </a:cubicBezTo>
                <a:lnTo>
                  <a:pt x="2441899" y="3234296"/>
                </a:lnTo>
                <a:cubicBezTo>
                  <a:pt x="2387009" y="3139363"/>
                  <a:pt x="2285777" y="3080873"/>
                  <a:pt x="2176221" y="3080873"/>
                </a:cubicBezTo>
                <a:lnTo>
                  <a:pt x="1224187" y="30808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EEDAC59-859D-360A-1D2A-25EDCFC1C037}"/>
              </a:ext>
            </a:extLst>
          </p:cNvPr>
          <p:cNvSpPr/>
          <p:nvPr userDrawn="1"/>
        </p:nvSpPr>
        <p:spPr>
          <a:xfrm rot="5400000">
            <a:off x="9601292" y="-350066"/>
            <a:ext cx="1820721" cy="2520852"/>
          </a:xfrm>
          <a:custGeom>
            <a:avLst/>
            <a:gdLst>
              <a:gd name="connsiteX0" fmla="*/ 0 w 1820721"/>
              <a:gd name="connsiteY0" fmla="*/ 2171100 h 2520852"/>
              <a:gd name="connsiteX1" fmla="*/ 0 w 1820721"/>
              <a:gd name="connsiteY1" fmla="*/ 349797 h 2520852"/>
              <a:gd name="connsiteX2" fmla="*/ 534617 w 1820721"/>
              <a:gd name="connsiteY2" fmla="*/ 41218 h 2520852"/>
              <a:gd name="connsiteX3" fmla="*/ 841841 w 1820721"/>
              <a:gd name="connsiteY3" fmla="*/ 41218 h 2520852"/>
              <a:gd name="connsiteX4" fmla="*/ 1667110 w 1820721"/>
              <a:gd name="connsiteY4" fmla="*/ 517820 h 2520852"/>
              <a:gd name="connsiteX5" fmla="*/ 1820721 w 1820721"/>
              <a:gd name="connsiteY5" fmla="*/ 783825 h 2520852"/>
              <a:gd name="connsiteX6" fmla="*/ 1820721 w 1820721"/>
              <a:gd name="connsiteY6" fmla="*/ 1737028 h 2520852"/>
              <a:gd name="connsiteX7" fmla="*/ 1667110 w 1820721"/>
              <a:gd name="connsiteY7" fmla="*/ 2003032 h 2520852"/>
              <a:gd name="connsiteX8" fmla="*/ 841616 w 1820721"/>
              <a:gd name="connsiteY8" fmla="*/ 2479634 h 2520852"/>
              <a:gd name="connsiteX9" fmla="*/ 534392 w 1820721"/>
              <a:gd name="connsiteY9" fmla="*/ 2479634 h 25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721" h="2520852">
                <a:moveTo>
                  <a:pt x="0" y="2171100"/>
                </a:moveTo>
                <a:lnTo>
                  <a:pt x="0" y="349797"/>
                </a:lnTo>
                <a:lnTo>
                  <a:pt x="534617" y="41218"/>
                </a:lnTo>
                <a:cubicBezTo>
                  <a:pt x="629668" y="-13739"/>
                  <a:pt x="746791" y="-13739"/>
                  <a:pt x="841841" y="41218"/>
                </a:cubicBezTo>
                <a:lnTo>
                  <a:pt x="1667110" y="517820"/>
                </a:lnTo>
                <a:cubicBezTo>
                  <a:pt x="1762160" y="572552"/>
                  <a:pt x="1820721" y="674134"/>
                  <a:pt x="1820721" y="783825"/>
                </a:cubicBezTo>
                <a:lnTo>
                  <a:pt x="1820721" y="1737028"/>
                </a:lnTo>
                <a:cubicBezTo>
                  <a:pt x="1820721" y="1846718"/>
                  <a:pt x="1762160" y="1948075"/>
                  <a:pt x="1667110" y="2003032"/>
                </a:cubicBezTo>
                <a:lnTo>
                  <a:pt x="841616" y="2479634"/>
                </a:lnTo>
                <a:cubicBezTo>
                  <a:pt x="746566" y="2534592"/>
                  <a:pt x="629443" y="2534592"/>
                  <a:pt x="534392" y="2479634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78F9658-FFD3-7275-7702-A25DE743B513}"/>
              </a:ext>
            </a:extLst>
          </p:cNvPr>
          <p:cNvSpPr/>
          <p:nvPr userDrawn="1"/>
        </p:nvSpPr>
        <p:spPr>
          <a:xfrm rot="5400000">
            <a:off x="9647046" y="-293995"/>
            <a:ext cx="1729213" cy="2317202"/>
          </a:xfrm>
          <a:custGeom>
            <a:avLst/>
            <a:gdLst>
              <a:gd name="connsiteX0" fmla="*/ 0 w 1729213"/>
              <a:gd name="connsiteY0" fmla="*/ 1963616 h 2317202"/>
              <a:gd name="connsiteX1" fmla="*/ 0 w 1729213"/>
              <a:gd name="connsiteY1" fmla="*/ 353620 h 2317202"/>
              <a:gd name="connsiteX2" fmla="*/ 547009 w 1729213"/>
              <a:gd name="connsiteY2" fmla="*/ 37888 h 2317202"/>
              <a:gd name="connsiteX3" fmla="*/ 829413 w 1729213"/>
              <a:gd name="connsiteY3" fmla="*/ 37888 h 2317202"/>
              <a:gd name="connsiteX4" fmla="*/ 1588011 w 1729213"/>
              <a:gd name="connsiteY4" fmla="*/ 475987 h 2317202"/>
              <a:gd name="connsiteX5" fmla="*/ 1729213 w 1729213"/>
              <a:gd name="connsiteY5" fmla="*/ 720502 h 2317202"/>
              <a:gd name="connsiteX6" fmla="*/ 1729213 w 1729213"/>
              <a:gd name="connsiteY6" fmla="*/ 1596700 h 2317202"/>
              <a:gd name="connsiteX7" fmla="*/ 1588011 w 1729213"/>
              <a:gd name="connsiteY7" fmla="*/ 1841215 h 2317202"/>
              <a:gd name="connsiteX8" fmla="*/ 829206 w 1729213"/>
              <a:gd name="connsiteY8" fmla="*/ 2279314 h 2317202"/>
              <a:gd name="connsiteX9" fmla="*/ 546802 w 1729213"/>
              <a:gd name="connsiteY9" fmla="*/ 2279314 h 231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9213" h="2317202">
                <a:moveTo>
                  <a:pt x="0" y="1963616"/>
                </a:moveTo>
                <a:lnTo>
                  <a:pt x="0" y="353620"/>
                </a:lnTo>
                <a:lnTo>
                  <a:pt x="547009" y="37888"/>
                </a:lnTo>
                <a:cubicBezTo>
                  <a:pt x="634381" y="-12629"/>
                  <a:pt x="742042" y="-12629"/>
                  <a:pt x="829413" y="37888"/>
                </a:cubicBezTo>
                <a:lnTo>
                  <a:pt x="1588011" y="475987"/>
                </a:lnTo>
                <a:cubicBezTo>
                  <a:pt x="1675383" y="526298"/>
                  <a:pt x="1729213" y="619673"/>
                  <a:pt x="1729213" y="720502"/>
                </a:cubicBezTo>
                <a:lnTo>
                  <a:pt x="1729213" y="1596700"/>
                </a:lnTo>
                <a:cubicBezTo>
                  <a:pt x="1729213" y="1697529"/>
                  <a:pt x="1675383" y="1790697"/>
                  <a:pt x="1588011" y="1841215"/>
                </a:cubicBezTo>
                <a:lnTo>
                  <a:pt x="829206" y="2279314"/>
                </a:lnTo>
                <a:cubicBezTo>
                  <a:pt x="741835" y="2329832"/>
                  <a:pt x="634174" y="2329832"/>
                  <a:pt x="546802" y="2279314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accent1"/>
            </a:bgClr>
          </a:patt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EB8635-1CD5-4A21-F4BB-8661C96E7A03}"/>
              </a:ext>
            </a:extLst>
          </p:cNvPr>
          <p:cNvSpPr/>
          <p:nvPr userDrawn="1"/>
        </p:nvSpPr>
        <p:spPr>
          <a:xfrm rot="5400000">
            <a:off x="10605149" y="1423049"/>
            <a:ext cx="2265434" cy="908268"/>
          </a:xfrm>
          <a:custGeom>
            <a:avLst/>
            <a:gdLst>
              <a:gd name="connsiteX0" fmla="*/ 0 w 2265434"/>
              <a:gd name="connsiteY0" fmla="*/ 124444 h 908268"/>
              <a:gd name="connsiteX1" fmla="*/ 0 w 2265434"/>
              <a:gd name="connsiteY1" fmla="*/ 0 h 908268"/>
              <a:gd name="connsiteX2" fmla="*/ 2265434 w 2265434"/>
              <a:gd name="connsiteY2" fmla="*/ 0 h 908268"/>
              <a:gd name="connsiteX3" fmla="*/ 2265434 w 2265434"/>
              <a:gd name="connsiteY3" fmla="*/ 124444 h 908268"/>
              <a:gd name="connsiteX4" fmla="*/ 2111823 w 2265434"/>
              <a:gd name="connsiteY4" fmla="*/ 390448 h 908268"/>
              <a:gd name="connsiteX5" fmla="*/ 1286329 w 2265434"/>
              <a:gd name="connsiteY5" fmla="*/ 867050 h 908268"/>
              <a:gd name="connsiteX6" fmla="*/ 979106 w 2265434"/>
              <a:gd name="connsiteY6" fmla="*/ 867050 h 908268"/>
              <a:gd name="connsiteX7" fmla="*/ 153612 w 2265434"/>
              <a:gd name="connsiteY7" fmla="*/ 390448 h 908268"/>
              <a:gd name="connsiteX8" fmla="*/ 0 w 2265434"/>
              <a:gd name="connsiteY8" fmla="*/ 124444 h 90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5434" h="908268">
                <a:moveTo>
                  <a:pt x="0" y="124444"/>
                </a:moveTo>
                <a:lnTo>
                  <a:pt x="0" y="0"/>
                </a:lnTo>
                <a:lnTo>
                  <a:pt x="2265434" y="0"/>
                </a:lnTo>
                <a:lnTo>
                  <a:pt x="2265434" y="124444"/>
                </a:lnTo>
                <a:cubicBezTo>
                  <a:pt x="2265434" y="234134"/>
                  <a:pt x="2206873" y="335491"/>
                  <a:pt x="2111823" y="390448"/>
                </a:cubicBezTo>
                <a:lnTo>
                  <a:pt x="1286329" y="867050"/>
                </a:lnTo>
                <a:cubicBezTo>
                  <a:pt x="1191279" y="922008"/>
                  <a:pt x="1074156" y="922008"/>
                  <a:pt x="979106" y="867050"/>
                </a:cubicBezTo>
                <a:lnTo>
                  <a:pt x="153612" y="390448"/>
                </a:lnTo>
                <a:cubicBezTo>
                  <a:pt x="58562" y="335716"/>
                  <a:pt x="0" y="234134"/>
                  <a:pt x="0" y="124444"/>
                </a:cubicBez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38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cture 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A person holding a beaker with blue liquid&#10;&#10;Description automatically generated">
            <a:extLst>
              <a:ext uri="{FF2B5EF4-FFF2-40B4-BE49-F238E27FC236}">
                <a16:creationId xmlns:a16="http://schemas.microsoft.com/office/drawing/2014/main" id="{A9697C0C-626D-A37D-6C31-231A047BD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8292" y="745429"/>
            <a:ext cx="2523586" cy="2263030"/>
          </a:xfrm>
          <a:prstGeom prst="rect">
            <a:avLst/>
          </a:prstGeom>
        </p:spPr>
      </p:pic>
      <p:sp>
        <p:nvSpPr>
          <p:cNvPr id="32" name="Graphic 29">
            <a:extLst>
              <a:ext uri="{FF2B5EF4-FFF2-40B4-BE49-F238E27FC236}">
                <a16:creationId xmlns:a16="http://schemas.microsoft.com/office/drawing/2014/main" id="{82D5D22D-1F21-C911-0B0A-865B14FB442C}"/>
              </a:ext>
            </a:extLst>
          </p:cNvPr>
          <p:cNvSpPr/>
          <p:nvPr userDrawn="1"/>
        </p:nvSpPr>
        <p:spPr>
          <a:xfrm rot="5400000">
            <a:off x="9373767" y="1783791"/>
            <a:ext cx="2267890" cy="25235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29">
            <a:extLst>
              <a:ext uri="{FF2B5EF4-FFF2-40B4-BE49-F238E27FC236}">
                <a16:creationId xmlns:a16="http://schemas.microsoft.com/office/drawing/2014/main" id="{C8714292-924D-DE94-DCFF-F1E629D701BE}"/>
              </a:ext>
            </a:extLst>
          </p:cNvPr>
          <p:cNvSpPr/>
          <p:nvPr userDrawn="1"/>
        </p:nvSpPr>
        <p:spPr>
          <a:xfrm rot="5400000">
            <a:off x="7340180" y="2961971"/>
            <a:ext cx="2267890" cy="25235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6254"/>
            <a:ext cx="5921375" cy="1116000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846600"/>
            <a:ext cx="5930900" cy="324000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Name and position of the presenter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BDC4AC-0BD6-AF02-2CA7-8DE3565EF8B6}"/>
              </a:ext>
            </a:extLst>
          </p:cNvPr>
          <p:cNvGrpSpPr/>
          <p:nvPr userDrawn="1"/>
        </p:nvGrpSpPr>
        <p:grpSpPr>
          <a:xfrm>
            <a:off x="11176742" y="6395950"/>
            <a:ext cx="595335" cy="233449"/>
            <a:chOff x="11176742" y="6395950"/>
            <a:chExt cx="595335" cy="23344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E27B88-D93C-E5FB-2442-5096BD6B03FC}"/>
                </a:ext>
              </a:extLst>
            </p:cNvPr>
            <p:cNvGrpSpPr/>
            <p:nvPr userDrawn="1"/>
          </p:nvGrpSpPr>
          <p:grpSpPr>
            <a:xfrm>
              <a:off x="11176743" y="6395950"/>
              <a:ext cx="595334" cy="171536"/>
              <a:chOff x="11176743" y="6395950"/>
              <a:chExt cx="595334" cy="171536"/>
            </a:xfrm>
          </p:grpSpPr>
          <p:pic>
            <p:nvPicPr>
              <p:cNvPr id="6" name="Picture 5" descr="A white text with blue dots on a black background&#10;&#10;Description automatically generated">
                <a:extLst>
                  <a:ext uri="{FF2B5EF4-FFF2-40B4-BE49-F238E27FC236}">
                    <a16:creationId xmlns:a16="http://schemas.microsoft.com/office/drawing/2014/main" id="{D6D08B33-9343-D787-A2D6-3057D1F60EA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727" t="40093" r="38720" b="40552"/>
              <a:stretch/>
            </p:blipFill>
            <p:spPr>
              <a:xfrm>
                <a:off x="11454822" y="6395950"/>
                <a:ext cx="170441" cy="164394"/>
              </a:xfrm>
              <a:prstGeom prst="rect">
                <a:avLst/>
              </a:prstGeom>
            </p:spPr>
          </p:pic>
          <p:pic>
            <p:nvPicPr>
              <p:cNvPr id="7" name="Zasób 1.png" descr="Zasób 1.png">
                <a:extLst>
                  <a:ext uri="{FF2B5EF4-FFF2-40B4-BE49-F238E27FC236}">
                    <a16:creationId xmlns:a16="http://schemas.microsoft.com/office/drawing/2014/main" id="{392F0F42-0ED5-260F-6A7C-0B197E52CA2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2781" b="27358"/>
              <a:stretch/>
            </p:blipFill>
            <p:spPr>
              <a:xfrm>
                <a:off x="11176743" y="6403092"/>
                <a:ext cx="278080" cy="16439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9" name="Zasób 1.png" descr="Zasób 1.png">
                <a:extLst>
                  <a:ext uri="{FF2B5EF4-FFF2-40B4-BE49-F238E27FC236}">
                    <a16:creationId xmlns:a16="http://schemas.microsoft.com/office/drawing/2014/main" id="{18FD4D8C-8A88-810A-6C12-5FC8D1351C9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5352" r="-1090" b="27358"/>
              <a:stretch/>
            </p:blipFill>
            <p:spPr>
              <a:xfrm>
                <a:off x="11620500" y="6403092"/>
                <a:ext cx="151577" cy="16439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pic>
          <p:nvPicPr>
            <p:cNvPr id="25" name="Zasób 1.png" descr="Zasób 1.png">
              <a:extLst>
                <a:ext uri="{FF2B5EF4-FFF2-40B4-BE49-F238E27FC236}">
                  <a16:creationId xmlns:a16="http://schemas.microsoft.com/office/drawing/2014/main" id="{5C5A55B4-9DB8-02EB-2751-E3496AF99A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5799"/>
            <a:stretch/>
          </p:blipFill>
          <p:spPr>
            <a:xfrm>
              <a:off x="11176742" y="6574630"/>
              <a:ext cx="588915" cy="5476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852A7FE-F41F-5325-28C5-481554F9F38C}"/>
              </a:ext>
            </a:extLst>
          </p:cNvPr>
          <p:cNvSpPr/>
          <p:nvPr userDrawn="1"/>
        </p:nvSpPr>
        <p:spPr>
          <a:xfrm>
            <a:off x="6772275" y="0"/>
            <a:ext cx="5385544" cy="6184900"/>
          </a:xfrm>
          <a:custGeom>
            <a:avLst/>
            <a:gdLst>
              <a:gd name="connsiteX0" fmla="*/ 0 w 5385544"/>
              <a:gd name="connsiteY0" fmla="*/ 0 h 6184900"/>
              <a:gd name="connsiteX1" fmla="*/ 5385544 w 5385544"/>
              <a:gd name="connsiteY1" fmla="*/ 0 h 6184900"/>
              <a:gd name="connsiteX2" fmla="*/ 5385544 w 5385544"/>
              <a:gd name="connsiteY2" fmla="*/ 6184900 h 6184900"/>
              <a:gd name="connsiteX3" fmla="*/ 0 w 5385544"/>
              <a:gd name="connsiteY3" fmla="*/ 6184900 h 6184900"/>
              <a:gd name="connsiteX4" fmla="*/ 0 w 5385544"/>
              <a:gd name="connsiteY4" fmla="*/ 0 h 6184900"/>
              <a:gd name="connsiteX5" fmla="*/ 1224187 w 5385544"/>
              <a:gd name="connsiteY5" fmla="*/ 744467 h 6184900"/>
              <a:gd name="connsiteX6" fmla="*/ 958509 w 5385544"/>
              <a:gd name="connsiteY6" fmla="*/ 897890 h 6184900"/>
              <a:gd name="connsiteX7" fmla="*/ 482492 w 5385544"/>
              <a:gd name="connsiteY7" fmla="*/ 1722371 h 6184900"/>
              <a:gd name="connsiteX8" fmla="*/ 443897 w 5385544"/>
              <a:gd name="connsiteY8" fmla="*/ 1836146 h 6184900"/>
              <a:gd name="connsiteX9" fmla="*/ 441325 w 5385544"/>
              <a:gd name="connsiteY9" fmla="*/ 1875787 h 6184900"/>
              <a:gd name="connsiteX10" fmla="*/ 441325 w 5385544"/>
              <a:gd name="connsiteY10" fmla="*/ 1875800 h 6184900"/>
              <a:gd name="connsiteX11" fmla="*/ 443897 w 5385544"/>
              <a:gd name="connsiteY11" fmla="*/ 1915441 h 6184900"/>
              <a:gd name="connsiteX12" fmla="*/ 482492 w 5385544"/>
              <a:gd name="connsiteY12" fmla="*/ 2029217 h 6184900"/>
              <a:gd name="connsiteX13" fmla="*/ 958509 w 5385544"/>
              <a:gd name="connsiteY13" fmla="*/ 2853698 h 6184900"/>
              <a:gd name="connsiteX14" fmla="*/ 1224187 w 5385544"/>
              <a:gd name="connsiteY14" fmla="*/ 3007121 h 6184900"/>
              <a:gd name="connsiteX15" fmla="*/ 2176221 w 5385544"/>
              <a:gd name="connsiteY15" fmla="*/ 3007121 h 6184900"/>
              <a:gd name="connsiteX16" fmla="*/ 2441899 w 5385544"/>
              <a:gd name="connsiteY16" fmla="*/ 2853698 h 6184900"/>
              <a:gd name="connsiteX17" fmla="*/ 2917916 w 5385544"/>
              <a:gd name="connsiteY17" fmla="*/ 2029442 h 6184900"/>
              <a:gd name="connsiteX18" fmla="*/ 2959084 w 5385544"/>
              <a:gd name="connsiteY18" fmla="*/ 1876019 h 6184900"/>
              <a:gd name="connsiteX19" fmla="*/ 2917916 w 5385544"/>
              <a:gd name="connsiteY19" fmla="*/ 1722595 h 6184900"/>
              <a:gd name="connsiteX20" fmla="*/ 2441899 w 5385544"/>
              <a:gd name="connsiteY20" fmla="*/ 897890 h 6184900"/>
              <a:gd name="connsiteX21" fmla="*/ 2176221 w 5385544"/>
              <a:gd name="connsiteY21" fmla="*/ 744467 h 6184900"/>
              <a:gd name="connsiteX22" fmla="*/ 1224187 w 5385544"/>
              <a:gd name="connsiteY22" fmla="*/ 744467 h 6184900"/>
              <a:gd name="connsiteX23" fmla="*/ 3259690 w 5385544"/>
              <a:gd name="connsiteY23" fmla="*/ 1912670 h 6184900"/>
              <a:gd name="connsiteX24" fmla="*/ 2994012 w 5385544"/>
              <a:gd name="connsiteY24" fmla="*/ 2066093 h 6184900"/>
              <a:gd name="connsiteX25" fmla="*/ 2517995 w 5385544"/>
              <a:gd name="connsiteY25" fmla="*/ 2890574 h 6184900"/>
              <a:gd name="connsiteX26" fmla="*/ 2479400 w 5385544"/>
              <a:gd name="connsiteY26" fmla="*/ 3004349 h 6184900"/>
              <a:gd name="connsiteX27" fmla="*/ 2476828 w 5385544"/>
              <a:gd name="connsiteY27" fmla="*/ 3043991 h 6184900"/>
              <a:gd name="connsiteX28" fmla="*/ 2476828 w 5385544"/>
              <a:gd name="connsiteY28" fmla="*/ 3044003 h 6184900"/>
              <a:gd name="connsiteX29" fmla="*/ 2479400 w 5385544"/>
              <a:gd name="connsiteY29" fmla="*/ 3083644 h 6184900"/>
              <a:gd name="connsiteX30" fmla="*/ 2517995 w 5385544"/>
              <a:gd name="connsiteY30" fmla="*/ 3197420 h 6184900"/>
              <a:gd name="connsiteX31" fmla="*/ 2994012 w 5385544"/>
              <a:gd name="connsiteY31" fmla="*/ 4021901 h 6184900"/>
              <a:gd name="connsiteX32" fmla="*/ 3259690 w 5385544"/>
              <a:gd name="connsiteY32" fmla="*/ 4175324 h 6184900"/>
              <a:gd name="connsiteX33" fmla="*/ 4211724 w 5385544"/>
              <a:gd name="connsiteY33" fmla="*/ 4175324 h 6184900"/>
              <a:gd name="connsiteX34" fmla="*/ 4477402 w 5385544"/>
              <a:gd name="connsiteY34" fmla="*/ 4021901 h 6184900"/>
              <a:gd name="connsiteX35" fmla="*/ 4953419 w 5385544"/>
              <a:gd name="connsiteY35" fmla="*/ 3197645 h 6184900"/>
              <a:gd name="connsiteX36" fmla="*/ 4994587 w 5385544"/>
              <a:gd name="connsiteY36" fmla="*/ 3044222 h 6184900"/>
              <a:gd name="connsiteX37" fmla="*/ 4953419 w 5385544"/>
              <a:gd name="connsiteY37" fmla="*/ 2890799 h 6184900"/>
              <a:gd name="connsiteX38" fmla="*/ 4477402 w 5385544"/>
              <a:gd name="connsiteY38" fmla="*/ 2066093 h 6184900"/>
              <a:gd name="connsiteX39" fmla="*/ 4211724 w 5385544"/>
              <a:gd name="connsiteY39" fmla="*/ 1912670 h 6184900"/>
              <a:gd name="connsiteX40" fmla="*/ 3259690 w 5385544"/>
              <a:gd name="connsiteY40" fmla="*/ 1912670 h 6184900"/>
              <a:gd name="connsiteX41" fmla="*/ 1224187 w 5385544"/>
              <a:gd name="connsiteY41" fmla="*/ 3080873 h 6184900"/>
              <a:gd name="connsiteX42" fmla="*/ 958509 w 5385544"/>
              <a:gd name="connsiteY42" fmla="*/ 3234296 h 6184900"/>
              <a:gd name="connsiteX43" fmla="*/ 482492 w 5385544"/>
              <a:gd name="connsiteY43" fmla="*/ 4058777 h 6184900"/>
              <a:gd name="connsiteX44" fmla="*/ 443897 w 5385544"/>
              <a:gd name="connsiteY44" fmla="*/ 4172552 h 6184900"/>
              <a:gd name="connsiteX45" fmla="*/ 441325 w 5385544"/>
              <a:gd name="connsiteY45" fmla="*/ 4212194 h 6184900"/>
              <a:gd name="connsiteX46" fmla="*/ 441325 w 5385544"/>
              <a:gd name="connsiteY46" fmla="*/ 4212206 h 6184900"/>
              <a:gd name="connsiteX47" fmla="*/ 443897 w 5385544"/>
              <a:gd name="connsiteY47" fmla="*/ 4251847 h 6184900"/>
              <a:gd name="connsiteX48" fmla="*/ 482492 w 5385544"/>
              <a:gd name="connsiteY48" fmla="*/ 4365623 h 6184900"/>
              <a:gd name="connsiteX49" fmla="*/ 958509 w 5385544"/>
              <a:gd name="connsiteY49" fmla="*/ 5190104 h 6184900"/>
              <a:gd name="connsiteX50" fmla="*/ 1224187 w 5385544"/>
              <a:gd name="connsiteY50" fmla="*/ 5343527 h 6184900"/>
              <a:gd name="connsiteX51" fmla="*/ 2176221 w 5385544"/>
              <a:gd name="connsiteY51" fmla="*/ 5343527 h 6184900"/>
              <a:gd name="connsiteX52" fmla="*/ 2441899 w 5385544"/>
              <a:gd name="connsiteY52" fmla="*/ 5190104 h 6184900"/>
              <a:gd name="connsiteX53" fmla="*/ 2917916 w 5385544"/>
              <a:gd name="connsiteY53" fmla="*/ 4365848 h 6184900"/>
              <a:gd name="connsiteX54" fmla="*/ 2959084 w 5385544"/>
              <a:gd name="connsiteY54" fmla="*/ 4212425 h 6184900"/>
              <a:gd name="connsiteX55" fmla="*/ 2917916 w 5385544"/>
              <a:gd name="connsiteY55" fmla="*/ 4059002 h 6184900"/>
              <a:gd name="connsiteX56" fmla="*/ 2441899 w 5385544"/>
              <a:gd name="connsiteY56" fmla="*/ 3234296 h 6184900"/>
              <a:gd name="connsiteX57" fmla="*/ 2176221 w 5385544"/>
              <a:gd name="connsiteY57" fmla="*/ 3080873 h 6184900"/>
              <a:gd name="connsiteX58" fmla="*/ 1224187 w 5385544"/>
              <a:gd name="connsiteY58" fmla="*/ 3080873 h 61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385544" h="6184900">
                <a:moveTo>
                  <a:pt x="0" y="0"/>
                </a:moveTo>
                <a:lnTo>
                  <a:pt x="5385544" y="0"/>
                </a:lnTo>
                <a:lnTo>
                  <a:pt x="5385544" y="6184900"/>
                </a:lnTo>
                <a:lnTo>
                  <a:pt x="0" y="6184900"/>
                </a:lnTo>
                <a:lnTo>
                  <a:pt x="0" y="0"/>
                </a:lnTo>
                <a:close/>
                <a:moveTo>
                  <a:pt x="1224187" y="744467"/>
                </a:moveTo>
                <a:cubicBezTo>
                  <a:pt x="1114631" y="744467"/>
                  <a:pt x="1013174" y="802956"/>
                  <a:pt x="958509" y="897890"/>
                </a:cubicBezTo>
                <a:lnTo>
                  <a:pt x="482492" y="1722371"/>
                </a:lnTo>
                <a:cubicBezTo>
                  <a:pt x="461908" y="1757971"/>
                  <a:pt x="449043" y="1796671"/>
                  <a:pt x="443897" y="1836146"/>
                </a:cubicBezTo>
                <a:lnTo>
                  <a:pt x="441325" y="1875787"/>
                </a:lnTo>
                <a:lnTo>
                  <a:pt x="441325" y="1875800"/>
                </a:lnTo>
                <a:lnTo>
                  <a:pt x="443897" y="1915441"/>
                </a:lnTo>
                <a:cubicBezTo>
                  <a:pt x="449043" y="1954917"/>
                  <a:pt x="461908" y="1993617"/>
                  <a:pt x="482492" y="2029217"/>
                </a:cubicBezTo>
                <a:lnTo>
                  <a:pt x="958509" y="2853698"/>
                </a:lnTo>
                <a:cubicBezTo>
                  <a:pt x="1013399" y="2948631"/>
                  <a:pt x="1114631" y="3007121"/>
                  <a:pt x="1224187" y="3007121"/>
                </a:cubicBezTo>
                <a:lnTo>
                  <a:pt x="2176221" y="3007121"/>
                </a:lnTo>
                <a:cubicBezTo>
                  <a:pt x="2285777" y="3007121"/>
                  <a:pt x="2387234" y="2948631"/>
                  <a:pt x="2441899" y="2853698"/>
                </a:cubicBezTo>
                <a:lnTo>
                  <a:pt x="2917916" y="2029442"/>
                </a:lnTo>
                <a:cubicBezTo>
                  <a:pt x="2945361" y="1981975"/>
                  <a:pt x="2959084" y="1928997"/>
                  <a:pt x="2959084" y="1876019"/>
                </a:cubicBezTo>
                <a:cubicBezTo>
                  <a:pt x="2959084" y="1823041"/>
                  <a:pt x="2945361" y="1770062"/>
                  <a:pt x="2917916" y="1722595"/>
                </a:cubicBezTo>
                <a:lnTo>
                  <a:pt x="2441899" y="897890"/>
                </a:lnTo>
                <a:cubicBezTo>
                  <a:pt x="2387009" y="802956"/>
                  <a:pt x="2285777" y="744467"/>
                  <a:pt x="2176221" y="744467"/>
                </a:cubicBezTo>
                <a:lnTo>
                  <a:pt x="1224187" y="744467"/>
                </a:lnTo>
                <a:close/>
                <a:moveTo>
                  <a:pt x="3259690" y="1912670"/>
                </a:moveTo>
                <a:cubicBezTo>
                  <a:pt x="3150134" y="1912670"/>
                  <a:pt x="3048677" y="1971159"/>
                  <a:pt x="2994012" y="2066093"/>
                </a:cubicBezTo>
                <a:lnTo>
                  <a:pt x="2517995" y="2890574"/>
                </a:lnTo>
                <a:cubicBezTo>
                  <a:pt x="2497411" y="2926174"/>
                  <a:pt x="2484546" y="2964874"/>
                  <a:pt x="2479400" y="3004349"/>
                </a:cubicBezTo>
                <a:lnTo>
                  <a:pt x="2476828" y="3043991"/>
                </a:lnTo>
                <a:lnTo>
                  <a:pt x="2476828" y="3044003"/>
                </a:lnTo>
                <a:lnTo>
                  <a:pt x="2479400" y="3083644"/>
                </a:lnTo>
                <a:cubicBezTo>
                  <a:pt x="2484546" y="3123120"/>
                  <a:pt x="2497411" y="3161820"/>
                  <a:pt x="2517995" y="3197420"/>
                </a:cubicBezTo>
                <a:lnTo>
                  <a:pt x="2994012" y="4021901"/>
                </a:lnTo>
                <a:cubicBezTo>
                  <a:pt x="3048902" y="4116834"/>
                  <a:pt x="3150134" y="4175324"/>
                  <a:pt x="3259690" y="4175324"/>
                </a:cubicBezTo>
                <a:lnTo>
                  <a:pt x="4211724" y="4175324"/>
                </a:lnTo>
                <a:cubicBezTo>
                  <a:pt x="4321280" y="4175324"/>
                  <a:pt x="4422737" y="4116834"/>
                  <a:pt x="4477402" y="4021901"/>
                </a:cubicBezTo>
                <a:lnTo>
                  <a:pt x="4953419" y="3197645"/>
                </a:lnTo>
                <a:cubicBezTo>
                  <a:pt x="4980864" y="3150178"/>
                  <a:pt x="4994587" y="3097200"/>
                  <a:pt x="4994587" y="3044222"/>
                </a:cubicBezTo>
                <a:cubicBezTo>
                  <a:pt x="4994587" y="2991244"/>
                  <a:pt x="4980864" y="2938265"/>
                  <a:pt x="4953419" y="2890799"/>
                </a:cubicBezTo>
                <a:lnTo>
                  <a:pt x="4477402" y="2066093"/>
                </a:lnTo>
                <a:cubicBezTo>
                  <a:pt x="4422512" y="1971159"/>
                  <a:pt x="4321280" y="1912670"/>
                  <a:pt x="4211724" y="1912670"/>
                </a:cubicBezTo>
                <a:lnTo>
                  <a:pt x="3259690" y="1912670"/>
                </a:lnTo>
                <a:close/>
                <a:moveTo>
                  <a:pt x="1224187" y="3080873"/>
                </a:moveTo>
                <a:cubicBezTo>
                  <a:pt x="1114631" y="3080873"/>
                  <a:pt x="1013174" y="3139363"/>
                  <a:pt x="958509" y="3234296"/>
                </a:cubicBezTo>
                <a:lnTo>
                  <a:pt x="482492" y="4058777"/>
                </a:lnTo>
                <a:cubicBezTo>
                  <a:pt x="461908" y="4094377"/>
                  <a:pt x="449043" y="4133077"/>
                  <a:pt x="443897" y="4172552"/>
                </a:cubicBezTo>
                <a:lnTo>
                  <a:pt x="441325" y="4212194"/>
                </a:lnTo>
                <a:lnTo>
                  <a:pt x="441325" y="4212206"/>
                </a:lnTo>
                <a:lnTo>
                  <a:pt x="443897" y="4251847"/>
                </a:lnTo>
                <a:cubicBezTo>
                  <a:pt x="449043" y="4291323"/>
                  <a:pt x="461908" y="4330023"/>
                  <a:pt x="482492" y="4365623"/>
                </a:cubicBezTo>
                <a:lnTo>
                  <a:pt x="958509" y="5190104"/>
                </a:lnTo>
                <a:cubicBezTo>
                  <a:pt x="1013399" y="5285037"/>
                  <a:pt x="1114631" y="5343527"/>
                  <a:pt x="1224187" y="5343527"/>
                </a:cubicBezTo>
                <a:lnTo>
                  <a:pt x="2176221" y="5343527"/>
                </a:lnTo>
                <a:cubicBezTo>
                  <a:pt x="2285777" y="5343527"/>
                  <a:pt x="2387234" y="5285037"/>
                  <a:pt x="2441899" y="5190104"/>
                </a:cubicBezTo>
                <a:lnTo>
                  <a:pt x="2917916" y="4365848"/>
                </a:lnTo>
                <a:cubicBezTo>
                  <a:pt x="2945361" y="4318381"/>
                  <a:pt x="2959084" y="4265403"/>
                  <a:pt x="2959084" y="4212425"/>
                </a:cubicBezTo>
                <a:cubicBezTo>
                  <a:pt x="2959084" y="4159447"/>
                  <a:pt x="2945361" y="4106468"/>
                  <a:pt x="2917916" y="4059002"/>
                </a:cubicBezTo>
                <a:lnTo>
                  <a:pt x="2441899" y="3234296"/>
                </a:lnTo>
                <a:cubicBezTo>
                  <a:pt x="2387009" y="3139363"/>
                  <a:pt x="2285777" y="3080873"/>
                  <a:pt x="2176221" y="3080873"/>
                </a:cubicBezTo>
                <a:lnTo>
                  <a:pt x="1224187" y="30808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15574EF-B714-0936-8D1B-9D1F92C664E8}"/>
              </a:ext>
            </a:extLst>
          </p:cNvPr>
          <p:cNvSpPr/>
          <p:nvPr userDrawn="1"/>
        </p:nvSpPr>
        <p:spPr>
          <a:xfrm rot="5400000">
            <a:off x="9601292" y="-350066"/>
            <a:ext cx="1820721" cy="2520852"/>
          </a:xfrm>
          <a:custGeom>
            <a:avLst/>
            <a:gdLst>
              <a:gd name="connsiteX0" fmla="*/ 0 w 1820721"/>
              <a:gd name="connsiteY0" fmla="*/ 2171100 h 2520852"/>
              <a:gd name="connsiteX1" fmla="*/ 0 w 1820721"/>
              <a:gd name="connsiteY1" fmla="*/ 349797 h 2520852"/>
              <a:gd name="connsiteX2" fmla="*/ 534617 w 1820721"/>
              <a:gd name="connsiteY2" fmla="*/ 41218 h 2520852"/>
              <a:gd name="connsiteX3" fmla="*/ 841841 w 1820721"/>
              <a:gd name="connsiteY3" fmla="*/ 41218 h 2520852"/>
              <a:gd name="connsiteX4" fmla="*/ 1667110 w 1820721"/>
              <a:gd name="connsiteY4" fmla="*/ 517820 h 2520852"/>
              <a:gd name="connsiteX5" fmla="*/ 1820721 w 1820721"/>
              <a:gd name="connsiteY5" fmla="*/ 783825 h 2520852"/>
              <a:gd name="connsiteX6" fmla="*/ 1820721 w 1820721"/>
              <a:gd name="connsiteY6" fmla="*/ 1737028 h 2520852"/>
              <a:gd name="connsiteX7" fmla="*/ 1667110 w 1820721"/>
              <a:gd name="connsiteY7" fmla="*/ 2003032 h 2520852"/>
              <a:gd name="connsiteX8" fmla="*/ 841616 w 1820721"/>
              <a:gd name="connsiteY8" fmla="*/ 2479634 h 2520852"/>
              <a:gd name="connsiteX9" fmla="*/ 534392 w 1820721"/>
              <a:gd name="connsiteY9" fmla="*/ 2479634 h 25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721" h="2520852">
                <a:moveTo>
                  <a:pt x="0" y="2171100"/>
                </a:moveTo>
                <a:lnTo>
                  <a:pt x="0" y="349797"/>
                </a:lnTo>
                <a:lnTo>
                  <a:pt x="534617" y="41218"/>
                </a:lnTo>
                <a:cubicBezTo>
                  <a:pt x="629668" y="-13739"/>
                  <a:pt x="746791" y="-13739"/>
                  <a:pt x="841841" y="41218"/>
                </a:cubicBezTo>
                <a:lnTo>
                  <a:pt x="1667110" y="517820"/>
                </a:lnTo>
                <a:cubicBezTo>
                  <a:pt x="1762160" y="572552"/>
                  <a:pt x="1820721" y="674134"/>
                  <a:pt x="1820721" y="783825"/>
                </a:cubicBezTo>
                <a:lnTo>
                  <a:pt x="1820721" y="1737028"/>
                </a:lnTo>
                <a:cubicBezTo>
                  <a:pt x="1820721" y="1846718"/>
                  <a:pt x="1762160" y="1948075"/>
                  <a:pt x="1667110" y="2003032"/>
                </a:cubicBezTo>
                <a:lnTo>
                  <a:pt x="841616" y="2479634"/>
                </a:lnTo>
                <a:cubicBezTo>
                  <a:pt x="746566" y="2534592"/>
                  <a:pt x="629443" y="2534592"/>
                  <a:pt x="534392" y="2479634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75A7FAD-E7B6-6FCD-AA15-3DBA6280A629}"/>
              </a:ext>
            </a:extLst>
          </p:cNvPr>
          <p:cNvSpPr/>
          <p:nvPr userDrawn="1"/>
        </p:nvSpPr>
        <p:spPr>
          <a:xfrm rot="5400000">
            <a:off x="9647046" y="-293995"/>
            <a:ext cx="1729213" cy="2317202"/>
          </a:xfrm>
          <a:custGeom>
            <a:avLst/>
            <a:gdLst>
              <a:gd name="connsiteX0" fmla="*/ 0 w 1729213"/>
              <a:gd name="connsiteY0" fmla="*/ 1963616 h 2317202"/>
              <a:gd name="connsiteX1" fmla="*/ 0 w 1729213"/>
              <a:gd name="connsiteY1" fmla="*/ 353620 h 2317202"/>
              <a:gd name="connsiteX2" fmla="*/ 547009 w 1729213"/>
              <a:gd name="connsiteY2" fmla="*/ 37888 h 2317202"/>
              <a:gd name="connsiteX3" fmla="*/ 829413 w 1729213"/>
              <a:gd name="connsiteY3" fmla="*/ 37888 h 2317202"/>
              <a:gd name="connsiteX4" fmla="*/ 1588011 w 1729213"/>
              <a:gd name="connsiteY4" fmla="*/ 475987 h 2317202"/>
              <a:gd name="connsiteX5" fmla="*/ 1729213 w 1729213"/>
              <a:gd name="connsiteY5" fmla="*/ 720502 h 2317202"/>
              <a:gd name="connsiteX6" fmla="*/ 1729213 w 1729213"/>
              <a:gd name="connsiteY6" fmla="*/ 1596700 h 2317202"/>
              <a:gd name="connsiteX7" fmla="*/ 1588011 w 1729213"/>
              <a:gd name="connsiteY7" fmla="*/ 1841215 h 2317202"/>
              <a:gd name="connsiteX8" fmla="*/ 829206 w 1729213"/>
              <a:gd name="connsiteY8" fmla="*/ 2279314 h 2317202"/>
              <a:gd name="connsiteX9" fmla="*/ 546802 w 1729213"/>
              <a:gd name="connsiteY9" fmla="*/ 2279314 h 231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9213" h="2317202">
                <a:moveTo>
                  <a:pt x="0" y="1963616"/>
                </a:moveTo>
                <a:lnTo>
                  <a:pt x="0" y="353620"/>
                </a:lnTo>
                <a:lnTo>
                  <a:pt x="547009" y="37888"/>
                </a:lnTo>
                <a:cubicBezTo>
                  <a:pt x="634381" y="-12629"/>
                  <a:pt x="742042" y="-12629"/>
                  <a:pt x="829413" y="37888"/>
                </a:cubicBezTo>
                <a:lnTo>
                  <a:pt x="1588011" y="475987"/>
                </a:lnTo>
                <a:cubicBezTo>
                  <a:pt x="1675383" y="526298"/>
                  <a:pt x="1729213" y="619673"/>
                  <a:pt x="1729213" y="720502"/>
                </a:cubicBezTo>
                <a:lnTo>
                  <a:pt x="1729213" y="1596700"/>
                </a:lnTo>
                <a:cubicBezTo>
                  <a:pt x="1729213" y="1697529"/>
                  <a:pt x="1675383" y="1790697"/>
                  <a:pt x="1588011" y="1841215"/>
                </a:cubicBezTo>
                <a:lnTo>
                  <a:pt x="829206" y="2279314"/>
                </a:lnTo>
                <a:cubicBezTo>
                  <a:pt x="741835" y="2329832"/>
                  <a:pt x="634174" y="2329832"/>
                  <a:pt x="546802" y="2279314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accent1"/>
            </a:bgClr>
          </a:patt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D84B90-8A98-6439-FC66-5E5DFAEA9DFC}"/>
              </a:ext>
            </a:extLst>
          </p:cNvPr>
          <p:cNvSpPr/>
          <p:nvPr userDrawn="1"/>
        </p:nvSpPr>
        <p:spPr>
          <a:xfrm rot="5400000">
            <a:off x="10605149" y="1423049"/>
            <a:ext cx="2265434" cy="908268"/>
          </a:xfrm>
          <a:custGeom>
            <a:avLst/>
            <a:gdLst>
              <a:gd name="connsiteX0" fmla="*/ 0 w 2265434"/>
              <a:gd name="connsiteY0" fmla="*/ 124444 h 908268"/>
              <a:gd name="connsiteX1" fmla="*/ 0 w 2265434"/>
              <a:gd name="connsiteY1" fmla="*/ 0 h 908268"/>
              <a:gd name="connsiteX2" fmla="*/ 2265434 w 2265434"/>
              <a:gd name="connsiteY2" fmla="*/ 0 h 908268"/>
              <a:gd name="connsiteX3" fmla="*/ 2265434 w 2265434"/>
              <a:gd name="connsiteY3" fmla="*/ 124444 h 908268"/>
              <a:gd name="connsiteX4" fmla="*/ 2111823 w 2265434"/>
              <a:gd name="connsiteY4" fmla="*/ 390448 h 908268"/>
              <a:gd name="connsiteX5" fmla="*/ 1286329 w 2265434"/>
              <a:gd name="connsiteY5" fmla="*/ 867050 h 908268"/>
              <a:gd name="connsiteX6" fmla="*/ 979106 w 2265434"/>
              <a:gd name="connsiteY6" fmla="*/ 867050 h 908268"/>
              <a:gd name="connsiteX7" fmla="*/ 153612 w 2265434"/>
              <a:gd name="connsiteY7" fmla="*/ 390448 h 908268"/>
              <a:gd name="connsiteX8" fmla="*/ 0 w 2265434"/>
              <a:gd name="connsiteY8" fmla="*/ 124444 h 90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5434" h="908268">
                <a:moveTo>
                  <a:pt x="0" y="124444"/>
                </a:moveTo>
                <a:lnTo>
                  <a:pt x="0" y="0"/>
                </a:lnTo>
                <a:lnTo>
                  <a:pt x="2265434" y="0"/>
                </a:lnTo>
                <a:lnTo>
                  <a:pt x="2265434" y="124444"/>
                </a:lnTo>
                <a:cubicBezTo>
                  <a:pt x="2265434" y="234134"/>
                  <a:pt x="2206873" y="335491"/>
                  <a:pt x="2111823" y="390448"/>
                </a:cubicBezTo>
                <a:lnTo>
                  <a:pt x="1286329" y="867050"/>
                </a:lnTo>
                <a:cubicBezTo>
                  <a:pt x="1191279" y="922008"/>
                  <a:pt x="1074156" y="922008"/>
                  <a:pt x="979106" y="867050"/>
                </a:cubicBezTo>
                <a:lnTo>
                  <a:pt x="153612" y="390448"/>
                </a:lnTo>
                <a:cubicBezTo>
                  <a:pt x="58562" y="335716"/>
                  <a:pt x="0" y="234134"/>
                  <a:pt x="0" y="124444"/>
                </a:cubicBez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8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cture F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14" descr="Obraz zawierający osoba, ubrania, Praca, służba zdrowia&#10;&#10;Opis wygenerowany automatycznie">
            <a:extLst>
              <a:ext uri="{FF2B5EF4-FFF2-40B4-BE49-F238E27FC236}">
                <a16:creationId xmlns:a16="http://schemas.microsoft.com/office/drawing/2014/main" id="{405BD80B-32BD-8FF0-3D28-CB92106A3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332" y="740569"/>
            <a:ext cx="2518178" cy="2267890"/>
          </a:xfrm>
          <a:prstGeom prst="rect">
            <a:avLst/>
          </a:prstGeom>
        </p:spPr>
      </p:pic>
      <p:sp>
        <p:nvSpPr>
          <p:cNvPr id="32" name="Graphic 29">
            <a:extLst>
              <a:ext uri="{FF2B5EF4-FFF2-40B4-BE49-F238E27FC236}">
                <a16:creationId xmlns:a16="http://schemas.microsoft.com/office/drawing/2014/main" id="{82D5D22D-1F21-C911-0B0A-865B14FB442C}"/>
              </a:ext>
            </a:extLst>
          </p:cNvPr>
          <p:cNvSpPr/>
          <p:nvPr userDrawn="1"/>
        </p:nvSpPr>
        <p:spPr>
          <a:xfrm rot="5400000">
            <a:off x="9373767" y="1783791"/>
            <a:ext cx="2267890" cy="25235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29">
            <a:extLst>
              <a:ext uri="{FF2B5EF4-FFF2-40B4-BE49-F238E27FC236}">
                <a16:creationId xmlns:a16="http://schemas.microsoft.com/office/drawing/2014/main" id="{C8714292-924D-DE94-DCFF-F1E629D701BE}"/>
              </a:ext>
            </a:extLst>
          </p:cNvPr>
          <p:cNvSpPr/>
          <p:nvPr userDrawn="1"/>
        </p:nvSpPr>
        <p:spPr>
          <a:xfrm rot="5400000">
            <a:off x="7340180" y="2961971"/>
            <a:ext cx="2267890" cy="25235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6254"/>
            <a:ext cx="5921375" cy="1116000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846600"/>
            <a:ext cx="5930900" cy="324000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Name and position of the presenter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BDC4AC-0BD6-AF02-2CA7-8DE3565EF8B6}"/>
              </a:ext>
            </a:extLst>
          </p:cNvPr>
          <p:cNvGrpSpPr/>
          <p:nvPr userDrawn="1"/>
        </p:nvGrpSpPr>
        <p:grpSpPr>
          <a:xfrm>
            <a:off x="11176742" y="6395950"/>
            <a:ext cx="595335" cy="233449"/>
            <a:chOff x="11176742" y="6395950"/>
            <a:chExt cx="595335" cy="23344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E27B88-D93C-E5FB-2442-5096BD6B03FC}"/>
                </a:ext>
              </a:extLst>
            </p:cNvPr>
            <p:cNvGrpSpPr/>
            <p:nvPr userDrawn="1"/>
          </p:nvGrpSpPr>
          <p:grpSpPr>
            <a:xfrm>
              <a:off x="11176743" y="6395950"/>
              <a:ext cx="595334" cy="171536"/>
              <a:chOff x="11176743" y="6395950"/>
              <a:chExt cx="595334" cy="171536"/>
            </a:xfrm>
          </p:grpSpPr>
          <p:pic>
            <p:nvPicPr>
              <p:cNvPr id="6" name="Picture 5" descr="A white text with blue dots on a black background&#10;&#10;Description automatically generated">
                <a:extLst>
                  <a:ext uri="{FF2B5EF4-FFF2-40B4-BE49-F238E27FC236}">
                    <a16:creationId xmlns:a16="http://schemas.microsoft.com/office/drawing/2014/main" id="{D6D08B33-9343-D787-A2D6-3057D1F60EA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727" t="40093" r="38720" b="40552"/>
              <a:stretch/>
            </p:blipFill>
            <p:spPr>
              <a:xfrm>
                <a:off x="11454822" y="6395950"/>
                <a:ext cx="170441" cy="164394"/>
              </a:xfrm>
              <a:prstGeom prst="rect">
                <a:avLst/>
              </a:prstGeom>
            </p:spPr>
          </p:pic>
          <p:pic>
            <p:nvPicPr>
              <p:cNvPr id="7" name="Zasób 1.png" descr="Zasób 1.png">
                <a:extLst>
                  <a:ext uri="{FF2B5EF4-FFF2-40B4-BE49-F238E27FC236}">
                    <a16:creationId xmlns:a16="http://schemas.microsoft.com/office/drawing/2014/main" id="{392F0F42-0ED5-260F-6A7C-0B197E52CA2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2781" b="27358"/>
              <a:stretch/>
            </p:blipFill>
            <p:spPr>
              <a:xfrm>
                <a:off x="11176743" y="6403092"/>
                <a:ext cx="278080" cy="16439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9" name="Zasób 1.png" descr="Zasób 1.png">
                <a:extLst>
                  <a:ext uri="{FF2B5EF4-FFF2-40B4-BE49-F238E27FC236}">
                    <a16:creationId xmlns:a16="http://schemas.microsoft.com/office/drawing/2014/main" id="{18FD4D8C-8A88-810A-6C12-5FC8D1351C9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5352" r="-1090" b="27358"/>
              <a:stretch/>
            </p:blipFill>
            <p:spPr>
              <a:xfrm>
                <a:off x="11620500" y="6403092"/>
                <a:ext cx="151577" cy="16439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pic>
          <p:nvPicPr>
            <p:cNvPr id="25" name="Zasób 1.png" descr="Zasób 1.png">
              <a:extLst>
                <a:ext uri="{FF2B5EF4-FFF2-40B4-BE49-F238E27FC236}">
                  <a16:creationId xmlns:a16="http://schemas.microsoft.com/office/drawing/2014/main" id="{5C5A55B4-9DB8-02EB-2751-E3496AF99A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5799"/>
            <a:stretch/>
          </p:blipFill>
          <p:spPr>
            <a:xfrm>
              <a:off x="11176742" y="6574630"/>
              <a:ext cx="588915" cy="5476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852A7FE-F41F-5325-28C5-481554F9F38C}"/>
              </a:ext>
            </a:extLst>
          </p:cNvPr>
          <p:cNvSpPr/>
          <p:nvPr userDrawn="1"/>
        </p:nvSpPr>
        <p:spPr>
          <a:xfrm>
            <a:off x="6772275" y="0"/>
            <a:ext cx="5385544" cy="6184900"/>
          </a:xfrm>
          <a:custGeom>
            <a:avLst/>
            <a:gdLst>
              <a:gd name="connsiteX0" fmla="*/ 0 w 5385544"/>
              <a:gd name="connsiteY0" fmla="*/ 0 h 6184900"/>
              <a:gd name="connsiteX1" fmla="*/ 5385544 w 5385544"/>
              <a:gd name="connsiteY1" fmla="*/ 0 h 6184900"/>
              <a:gd name="connsiteX2" fmla="*/ 5385544 w 5385544"/>
              <a:gd name="connsiteY2" fmla="*/ 6184900 h 6184900"/>
              <a:gd name="connsiteX3" fmla="*/ 0 w 5385544"/>
              <a:gd name="connsiteY3" fmla="*/ 6184900 h 6184900"/>
              <a:gd name="connsiteX4" fmla="*/ 0 w 5385544"/>
              <a:gd name="connsiteY4" fmla="*/ 0 h 6184900"/>
              <a:gd name="connsiteX5" fmla="*/ 1224187 w 5385544"/>
              <a:gd name="connsiteY5" fmla="*/ 744467 h 6184900"/>
              <a:gd name="connsiteX6" fmla="*/ 958509 w 5385544"/>
              <a:gd name="connsiteY6" fmla="*/ 897890 h 6184900"/>
              <a:gd name="connsiteX7" fmla="*/ 482492 w 5385544"/>
              <a:gd name="connsiteY7" fmla="*/ 1722371 h 6184900"/>
              <a:gd name="connsiteX8" fmla="*/ 443897 w 5385544"/>
              <a:gd name="connsiteY8" fmla="*/ 1836146 h 6184900"/>
              <a:gd name="connsiteX9" fmla="*/ 441325 w 5385544"/>
              <a:gd name="connsiteY9" fmla="*/ 1875787 h 6184900"/>
              <a:gd name="connsiteX10" fmla="*/ 441325 w 5385544"/>
              <a:gd name="connsiteY10" fmla="*/ 1875800 h 6184900"/>
              <a:gd name="connsiteX11" fmla="*/ 443897 w 5385544"/>
              <a:gd name="connsiteY11" fmla="*/ 1915441 h 6184900"/>
              <a:gd name="connsiteX12" fmla="*/ 482492 w 5385544"/>
              <a:gd name="connsiteY12" fmla="*/ 2029217 h 6184900"/>
              <a:gd name="connsiteX13" fmla="*/ 958509 w 5385544"/>
              <a:gd name="connsiteY13" fmla="*/ 2853698 h 6184900"/>
              <a:gd name="connsiteX14" fmla="*/ 1224187 w 5385544"/>
              <a:gd name="connsiteY14" fmla="*/ 3007121 h 6184900"/>
              <a:gd name="connsiteX15" fmla="*/ 2176221 w 5385544"/>
              <a:gd name="connsiteY15" fmla="*/ 3007121 h 6184900"/>
              <a:gd name="connsiteX16" fmla="*/ 2441899 w 5385544"/>
              <a:gd name="connsiteY16" fmla="*/ 2853698 h 6184900"/>
              <a:gd name="connsiteX17" fmla="*/ 2917916 w 5385544"/>
              <a:gd name="connsiteY17" fmla="*/ 2029442 h 6184900"/>
              <a:gd name="connsiteX18" fmla="*/ 2959084 w 5385544"/>
              <a:gd name="connsiteY18" fmla="*/ 1876019 h 6184900"/>
              <a:gd name="connsiteX19" fmla="*/ 2917916 w 5385544"/>
              <a:gd name="connsiteY19" fmla="*/ 1722595 h 6184900"/>
              <a:gd name="connsiteX20" fmla="*/ 2441899 w 5385544"/>
              <a:gd name="connsiteY20" fmla="*/ 897890 h 6184900"/>
              <a:gd name="connsiteX21" fmla="*/ 2176221 w 5385544"/>
              <a:gd name="connsiteY21" fmla="*/ 744467 h 6184900"/>
              <a:gd name="connsiteX22" fmla="*/ 1224187 w 5385544"/>
              <a:gd name="connsiteY22" fmla="*/ 744467 h 6184900"/>
              <a:gd name="connsiteX23" fmla="*/ 3259690 w 5385544"/>
              <a:gd name="connsiteY23" fmla="*/ 1912670 h 6184900"/>
              <a:gd name="connsiteX24" fmla="*/ 2994012 w 5385544"/>
              <a:gd name="connsiteY24" fmla="*/ 2066093 h 6184900"/>
              <a:gd name="connsiteX25" fmla="*/ 2517995 w 5385544"/>
              <a:gd name="connsiteY25" fmla="*/ 2890574 h 6184900"/>
              <a:gd name="connsiteX26" fmla="*/ 2479400 w 5385544"/>
              <a:gd name="connsiteY26" fmla="*/ 3004349 h 6184900"/>
              <a:gd name="connsiteX27" fmla="*/ 2476828 w 5385544"/>
              <a:gd name="connsiteY27" fmla="*/ 3043991 h 6184900"/>
              <a:gd name="connsiteX28" fmla="*/ 2476828 w 5385544"/>
              <a:gd name="connsiteY28" fmla="*/ 3044003 h 6184900"/>
              <a:gd name="connsiteX29" fmla="*/ 2479400 w 5385544"/>
              <a:gd name="connsiteY29" fmla="*/ 3083644 h 6184900"/>
              <a:gd name="connsiteX30" fmla="*/ 2517995 w 5385544"/>
              <a:gd name="connsiteY30" fmla="*/ 3197420 h 6184900"/>
              <a:gd name="connsiteX31" fmla="*/ 2994012 w 5385544"/>
              <a:gd name="connsiteY31" fmla="*/ 4021901 h 6184900"/>
              <a:gd name="connsiteX32" fmla="*/ 3259690 w 5385544"/>
              <a:gd name="connsiteY32" fmla="*/ 4175324 h 6184900"/>
              <a:gd name="connsiteX33" fmla="*/ 4211724 w 5385544"/>
              <a:gd name="connsiteY33" fmla="*/ 4175324 h 6184900"/>
              <a:gd name="connsiteX34" fmla="*/ 4477402 w 5385544"/>
              <a:gd name="connsiteY34" fmla="*/ 4021901 h 6184900"/>
              <a:gd name="connsiteX35" fmla="*/ 4953419 w 5385544"/>
              <a:gd name="connsiteY35" fmla="*/ 3197645 h 6184900"/>
              <a:gd name="connsiteX36" fmla="*/ 4994587 w 5385544"/>
              <a:gd name="connsiteY36" fmla="*/ 3044222 h 6184900"/>
              <a:gd name="connsiteX37" fmla="*/ 4953419 w 5385544"/>
              <a:gd name="connsiteY37" fmla="*/ 2890799 h 6184900"/>
              <a:gd name="connsiteX38" fmla="*/ 4477402 w 5385544"/>
              <a:gd name="connsiteY38" fmla="*/ 2066093 h 6184900"/>
              <a:gd name="connsiteX39" fmla="*/ 4211724 w 5385544"/>
              <a:gd name="connsiteY39" fmla="*/ 1912670 h 6184900"/>
              <a:gd name="connsiteX40" fmla="*/ 3259690 w 5385544"/>
              <a:gd name="connsiteY40" fmla="*/ 1912670 h 6184900"/>
              <a:gd name="connsiteX41" fmla="*/ 1224187 w 5385544"/>
              <a:gd name="connsiteY41" fmla="*/ 3080873 h 6184900"/>
              <a:gd name="connsiteX42" fmla="*/ 958509 w 5385544"/>
              <a:gd name="connsiteY42" fmla="*/ 3234296 h 6184900"/>
              <a:gd name="connsiteX43" fmla="*/ 482492 w 5385544"/>
              <a:gd name="connsiteY43" fmla="*/ 4058777 h 6184900"/>
              <a:gd name="connsiteX44" fmla="*/ 443897 w 5385544"/>
              <a:gd name="connsiteY44" fmla="*/ 4172552 h 6184900"/>
              <a:gd name="connsiteX45" fmla="*/ 441325 w 5385544"/>
              <a:gd name="connsiteY45" fmla="*/ 4212194 h 6184900"/>
              <a:gd name="connsiteX46" fmla="*/ 441325 w 5385544"/>
              <a:gd name="connsiteY46" fmla="*/ 4212206 h 6184900"/>
              <a:gd name="connsiteX47" fmla="*/ 443897 w 5385544"/>
              <a:gd name="connsiteY47" fmla="*/ 4251847 h 6184900"/>
              <a:gd name="connsiteX48" fmla="*/ 482492 w 5385544"/>
              <a:gd name="connsiteY48" fmla="*/ 4365623 h 6184900"/>
              <a:gd name="connsiteX49" fmla="*/ 958509 w 5385544"/>
              <a:gd name="connsiteY49" fmla="*/ 5190104 h 6184900"/>
              <a:gd name="connsiteX50" fmla="*/ 1224187 w 5385544"/>
              <a:gd name="connsiteY50" fmla="*/ 5343527 h 6184900"/>
              <a:gd name="connsiteX51" fmla="*/ 2176221 w 5385544"/>
              <a:gd name="connsiteY51" fmla="*/ 5343527 h 6184900"/>
              <a:gd name="connsiteX52" fmla="*/ 2441899 w 5385544"/>
              <a:gd name="connsiteY52" fmla="*/ 5190104 h 6184900"/>
              <a:gd name="connsiteX53" fmla="*/ 2917916 w 5385544"/>
              <a:gd name="connsiteY53" fmla="*/ 4365848 h 6184900"/>
              <a:gd name="connsiteX54" fmla="*/ 2959084 w 5385544"/>
              <a:gd name="connsiteY54" fmla="*/ 4212425 h 6184900"/>
              <a:gd name="connsiteX55" fmla="*/ 2917916 w 5385544"/>
              <a:gd name="connsiteY55" fmla="*/ 4059002 h 6184900"/>
              <a:gd name="connsiteX56" fmla="*/ 2441899 w 5385544"/>
              <a:gd name="connsiteY56" fmla="*/ 3234296 h 6184900"/>
              <a:gd name="connsiteX57" fmla="*/ 2176221 w 5385544"/>
              <a:gd name="connsiteY57" fmla="*/ 3080873 h 6184900"/>
              <a:gd name="connsiteX58" fmla="*/ 1224187 w 5385544"/>
              <a:gd name="connsiteY58" fmla="*/ 3080873 h 61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385544" h="6184900">
                <a:moveTo>
                  <a:pt x="0" y="0"/>
                </a:moveTo>
                <a:lnTo>
                  <a:pt x="5385544" y="0"/>
                </a:lnTo>
                <a:lnTo>
                  <a:pt x="5385544" y="6184900"/>
                </a:lnTo>
                <a:lnTo>
                  <a:pt x="0" y="6184900"/>
                </a:lnTo>
                <a:lnTo>
                  <a:pt x="0" y="0"/>
                </a:lnTo>
                <a:close/>
                <a:moveTo>
                  <a:pt x="1224187" y="744467"/>
                </a:moveTo>
                <a:cubicBezTo>
                  <a:pt x="1114631" y="744467"/>
                  <a:pt x="1013174" y="802956"/>
                  <a:pt x="958509" y="897890"/>
                </a:cubicBezTo>
                <a:lnTo>
                  <a:pt x="482492" y="1722371"/>
                </a:lnTo>
                <a:cubicBezTo>
                  <a:pt x="461908" y="1757971"/>
                  <a:pt x="449043" y="1796671"/>
                  <a:pt x="443897" y="1836146"/>
                </a:cubicBezTo>
                <a:lnTo>
                  <a:pt x="441325" y="1875787"/>
                </a:lnTo>
                <a:lnTo>
                  <a:pt x="441325" y="1875800"/>
                </a:lnTo>
                <a:lnTo>
                  <a:pt x="443897" y="1915441"/>
                </a:lnTo>
                <a:cubicBezTo>
                  <a:pt x="449043" y="1954917"/>
                  <a:pt x="461908" y="1993617"/>
                  <a:pt x="482492" y="2029217"/>
                </a:cubicBezTo>
                <a:lnTo>
                  <a:pt x="958509" y="2853698"/>
                </a:lnTo>
                <a:cubicBezTo>
                  <a:pt x="1013399" y="2948631"/>
                  <a:pt x="1114631" y="3007121"/>
                  <a:pt x="1224187" y="3007121"/>
                </a:cubicBezTo>
                <a:lnTo>
                  <a:pt x="2176221" y="3007121"/>
                </a:lnTo>
                <a:cubicBezTo>
                  <a:pt x="2285777" y="3007121"/>
                  <a:pt x="2387234" y="2948631"/>
                  <a:pt x="2441899" y="2853698"/>
                </a:cubicBezTo>
                <a:lnTo>
                  <a:pt x="2917916" y="2029442"/>
                </a:lnTo>
                <a:cubicBezTo>
                  <a:pt x="2945361" y="1981975"/>
                  <a:pt x="2959084" y="1928997"/>
                  <a:pt x="2959084" y="1876019"/>
                </a:cubicBezTo>
                <a:cubicBezTo>
                  <a:pt x="2959084" y="1823041"/>
                  <a:pt x="2945361" y="1770062"/>
                  <a:pt x="2917916" y="1722595"/>
                </a:cubicBezTo>
                <a:lnTo>
                  <a:pt x="2441899" y="897890"/>
                </a:lnTo>
                <a:cubicBezTo>
                  <a:pt x="2387009" y="802956"/>
                  <a:pt x="2285777" y="744467"/>
                  <a:pt x="2176221" y="744467"/>
                </a:cubicBezTo>
                <a:lnTo>
                  <a:pt x="1224187" y="744467"/>
                </a:lnTo>
                <a:close/>
                <a:moveTo>
                  <a:pt x="3259690" y="1912670"/>
                </a:moveTo>
                <a:cubicBezTo>
                  <a:pt x="3150134" y="1912670"/>
                  <a:pt x="3048677" y="1971159"/>
                  <a:pt x="2994012" y="2066093"/>
                </a:cubicBezTo>
                <a:lnTo>
                  <a:pt x="2517995" y="2890574"/>
                </a:lnTo>
                <a:cubicBezTo>
                  <a:pt x="2497411" y="2926174"/>
                  <a:pt x="2484546" y="2964874"/>
                  <a:pt x="2479400" y="3004349"/>
                </a:cubicBezTo>
                <a:lnTo>
                  <a:pt x="2476828" y="3043991"/>
                </a:lnTo>
                <a:lnTo>
                  <a:pt x="2476828" y="3044003"/>
                </a:lnTo>
                <a:lnTo>
                  <a:pt x="2479400" y="3083644"/>
                </a:lnTo>
                <a:cubicBezTo>
                  <a:pt x="2484546" y="3123120"/>
                  <a:pt x="2497411" y="3161820"/>
                  <a:pt x="2517995" y="3197420"/>
                </a:cubicBezTo>
                <a:lnTo>
                  <a:pt x="2994012" y="4021901"/>
                </a:lnTo>
                <a:cubicBezTo>
                  <a:pt x="3048902" y="4116834"/>
                  <a:pt x="3150134" y="4175324"/>
                  <a:pt x="3259690" y="4175324"/>
                </a:cubicBezTo>
                <a:lnTo>
                  <a:pt x="4211724" y="4175324"/>
                </a:lnTo>
                <a:cubicBezTo>
                  <a:pt x="4321280" y="4175324"/>
                  <a:pt x="4422737" y="4116834"/>
                  <a:pt x="4477402" y="4021901"/>
                </a:cubicBezTo>
                <a:lnTo>
                  <a:pt x="4953419" y="3197645"/>
                </a:lnTo>
                <a:cubicBezTo>
                  <a:pt x="4980864" y="3150178"/>
                  <a:pt x="4994587" y="3097200"/>
                  <a:pt x="4994587" y="3044222"/>
                </a:cubicBezTo>
                <a:cubicBezTo>
                  <a:pt x="4994587" y="2991244"/>
                  <a:pt x="4980864" y="2938265"/>
                  <a:pt x="4953419" y="2890799"/>
                </a:cubicBezTo>
                <a:lnTo>
                  <a:pt x="4477402" y="2066093"/>
                </a:lnTo>
                <a:cubicBezTo>
                  <a:pt x="4422512" y="1971159"/>
                  <a:pt x="4321280" y="1912670"/>
                  <a:pt x="4211724" y="1912670"/>
                </a:cubicBezTo>
                <a:lnTo>
                  <a:pt x="3259690" y="1912670"/>
                </a:lnTo>
                <a:close/>
                <a:moveTo>
                  <a:pt x="1224187" y="3080873"/>
                </a:moveTo>
                <a:cubicBezTo>
                  <a:pt x="1114631" y="3080873"/>
                  <a:pt x="1013174" y="3139363"/>
                  <a:pt x="958509" y="3234296"/>
                </a:cubicBezTo>
                <a:lnTo>
                  <a:pt x="482492" y="4058777"/>
                </a:lnTo>
                <a:cubicBezTo>
                  <a:pt x="461908" y="4094377"/>
                  <a:pt x="449043" y="4133077"/>
                  <a:pt x="443897" y="4172552"/>
                </a:cubicBezTo>
                <a:lnTo>
                  <a:pt x="441325" y="4212194"/>
                </a:lnTo>
                <a:lnTo>
                  <a:pt x="441325" y="4212206"/>
                </a:lnTo>
                <a:lnTo>
                  <a:pt x="443897" y="4251847"/>
                </a:lnTo>
                <a:cubicBezTo>
                  <a:pt x="449043" y="4291323"/>
                  <a:pt x="461908" y="4330023"/>
                  <a:pt x="482492" y="4365623"/>
                </a:cubicBezTo>
                <a:lnTo>
                  <a:pt x="958509" y="5190104"/>
                </a:lnTo>
                <a:cubicBezTo>
                  <a:pt x="1013399" y="5285037"/>
                  <a:pt x="1114631" y="5343527"/>
                  <a:pt x="1224187" y="5343527"/>
                </a:cubicBezTo>
                <a:lnTo>
                  <a:pt x="2176221" y="5343527"/>
                </a:lnTo>
                <a:cubicBezTo>
                  <a:pt x="2285777" y="5343527"/>
                  <a:pt x="2387234" y="5285037"/>
                  <a:pt x="2441899" y="5190104"/>
                </a:cubicBezTo>
                <a:lnTo>
                  <a:pt x="2917916" y="4365848"/>
                </a:lnTo>
                <a:cubicBezTo>
                  <a:pt x="2945361" y="4318381"/>
                  <a:pt x="2959084" y="4265403"/>
                  <a:pt x="2959084" y="4212425"/>
                </a:cubicBezTo>
                <a:cubicBezTo>
                  <a:pt x="2959084" y="4159447"/>
                  <a:pt x="2945361" y="4106468"/>
                  <a:pt x="2917916" y="4059002"/>
                </a:cubicBezTo>
                <a:lnTo>
                  <a:pt x="2441899" y="3234296"/>
                </a:lnTo>
                <a:cubicBezTo>
                  <a:pt x="2387009" y="3139363"/>
                  <a:pt x="2285777" y="3080873"/>
                  <a:pt x="2176221" y="3080873"/>
                </a:cubicBezTo>
                <a:lnTo>
                  <a:pt x="1224187" y="30808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EBBFC47-9771-E308-3698-7DE9373985BB}"/>
              </a:ext>
            </a:extLst>
          </p:cNvPr>
          <p:cNvSpPr/>
          <p:nvPr userDrawn="1"/>
        </p:nvSpPr>
        <p:spPr>
          <a:xfrm rot="5400000">
            <a:off x="9601292" y="-350066"/>
            <a:ext cx="1820721" cy="2520852"/>
          </a:xfrm>
          <a:custGeom>
            <a:avLst/>
            <a:gdLst>
              <a:gd name="connsiteX0" fmla="*/ 0 w 1820721"/>
              <a:gd name="connsiteY0" fmla="*/ 2171100 h 2520852"/>
              <a:gd name="connsiteX1" fmla="*/ 0 w 1820721"/>
              <a:gd name="connsiteY1" fmla="*/ 349797 h 2520852"/>
              <a:gd name="connsiteX2" fmla="*/ 534617 w 1820721"/>
              <a:gd name="connsiteY2" fmla="*/ 41218 h 2520852"/>
              <a:gd name="connsiteX3" fmla="*/ 841841 w 1820721"/>
              <a:gd name="connsiteY3" fmla="*/ 41218 h 2520852"/>
              <a:gd name="connsiteX4" fmla="*/ 1667110 w 1820721"/>
              <a:gd name="connsiteY4" fmla="*/ 517820 h 2520852"/>
              <a:gd name="connsiteX5" fmla="*/ 1820721 w 1820721"/>
              <a:gd name="connsiteY5" fmla="*/ 783825 h 2520852"/>
              <a:gd name="connsiteX6" fmla="*/ 1820721 w 1820721"/>
              <a:gd name="connsiteY6" fmla="*/ 1737028 h 2520852"/>
              <a:gd name="connsiteX7" fmla="*/ 1667110 w 1820721"/>
              <a:gd name="connsiteY7" fmla="*/ 2003032 h 2520852"/>
              <a:gd name="connsiteX8" fmla="*/ 841616 w 1820721"/>
              <a:gd name="connsiteY8" fmla="*/ 2479634 h 2520852"/>
              <a:gd name="connsiteX9" fmla="*/ 534392 w 1820721"/>
              <a:gd name="connsiteY9" fmla="*/ 2479634 h 25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721" h="2520852">
                <a:moveTo>
                  <a:pt x="0" y="2171100"/>
                </a:moveTo>
                <a:lnTo>
                  <a:pt x="0" y="349797"/>
                </a:lnTo>
                <a:lnTo>
                  <a:pt x="534617" y="41218"/>
                </a:lnTo>
                <a:cubicBezTo>
                  <a:pt x="629668" y="-13739"/>
                  <a:pt x="746791" y="-13739"/>
                  <a:pt x="841841" y="41218"/>
                </a:cubicBezTo>
                <a:lnTo>
                  <a:pt x="1667110" y="517820"/>
                </a:lnTo>
                <a:cubicBezTo>
                  <a:pt x="1762160" y="572552"/>
                  <a:pt x="1820721" y="674134"/>
                  <a:pt x="1820721" y="783825"/>
                </a:cubicBezTo>
                <a:lnTo>
                  <a:pt x="1820721" y="1737028"/>
                </a:lnTo>
                <a:cubicBezTo>
                  <a:pt x="1820721" y="1846718"/>
                  <a:pt x="1762160" y="1948075"/>
                  <a:pt x="1667110" y="2003032"/>
                </a:cubicBezTo>
                <a:lnTo>
                  <a:pt x="841616" y="2479634"/>
                </a:lnTo>
                <a:cubicBezTo>
                  <a:pt x="746566" y="2534592"/>
                  <a:pt x="629443" y="2534592"/>
                  <a:pt x="534392" y="2479634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5C01964-B9C9-6591-0F2E-9C7D084F9328}"/>
              </a:ext>
            </a:extLst>
          </p:cNvPr>
          <p:cNvSpPr/>
          <p:nvPr userDrawn="1"/>
        </p:nvSpPr>
        <p:spPr>
          <a:xfrm rot="5400000">
            <a:off x="9647046" y="-293995"/>
            <a:ext cx="1729213" cy="2317202"/>
          </a:xfrm>
          <a:custGeom>
            <a:avLst/>
            <a:gdLst>
              <a:gd name="connsiteX0" fmla="*/ 0 w 1729213"/>
              <a:gd name="connsiteY0" fmla="*/ 1963616 h 2317202"/>
              <a:gd name="connsiteX1" fmla="*/ 0 w 1729213"/>
              <a:gd name="connsiteY1" fmla="*/ 353620 h 2317202"/>
              <a:gd name="connsiteX2" fmla="*/ 547009 w 1729213"/>
              <a:gd name="connsiteY2" fmla="*/ 37888 h 2317202"/>
              <a:gd name="connsiteX3" fmla="*/ 829413 w 1729213"/>
              <a:gd name="connsiteY3" fmla="*/ 37888 h 2317202"/>
              <a:gd name="connsiteX4" fmla="*/ 1588011 w 1729213"/>
              <a:gd name="connsiteY4" fmla="*/ 475987 h 2317202"/>
              <a:gd name="connsiteX5" fmla="*/ 1729213 w 1729213"/>
              <a:gd name="connsiteY5" fmla="*/ 720502 h 2317202"/>
              <a:gd name="connsiteX6" fmla="*/ 1729213 w 1729213"/>
              <a:gd name="connsiteY6" fmla="*/ 1596700 h 2317202"/>
              <a:gd name="connsiteX7" fmla="*/ 1588011 w 1729213"/>
              <a:gd name="connsiteY7" fmla="*/ 1841215 h 2317202"/>
              <a:gd name="connsiteX8" fmla="*/ 829206 w 1729213"/>
              <a:gd name="connsiteY8" fmla="*/ 2279314 h 2317202"/>
              <a:gd name="connsiteX9" fmla="*/ 546802 w 1729213"/>
              <a:gd name="connsiteY9" fmla="*/ 2279314 h 231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9213" h="2317202">
                <a:moveTo>
                  <a:pt x="0" y="1963616"/>
                </a:moveTo>
                <a:lnTo>
                  <a:pt x="0" y="353620"/>
                </a:lnTo>
                <a:lnTo>
                  <a:pt x="547009" y="37888"/>
                </a:lnTo>
                <a:cubicBezTo>
                  <a:pt x="634381" y="-12629"/>
                  <a:pt x="742042" y="-12629"/>
                  <a:pt x="829413" y="37888"/>
                </a:cubicBezTo>
                <a:lnTo>
                  <a:pt x="1588011" y="475987"/>
                </a:lnTo>
                <a:cubicBezTo>
                  <a:pt x="1675383" y="526298"/>
                  <a:pt x="1729213" y="619673"/>
                  <a:pt x="1729213" y="720502"/>
                </a:cubicBezTo>
                <a:lnTo>
                  <a:pt x="1729213" y="1596700"/>
                </a:lnTo>
                <a:cubicBezTo>
                  <a:pt x="1729213" y="1697529"/>
                  <a:pt x="1675383" y="1790697"/>
                  <a:pt x="1588011" y="1841215"/>
                </a:cubicBezTo>
                <a:lnTo>
                  <a:pt x="829206" y="2279314"/>
                </a:lnTo>
                <a:cubicBezTo>
                  <a:pt x="741835" y="2329832"/>
                  <a:pt x="634174" y="2329832"/>
                  <a:pt x="546802" y="2279314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accent1"/>
            </a:bgClr>
          </a:patt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270724-4309-6803-F6D1-17FA8B749912}"/>
              </a:ext>
            </a:extLst>
          </p:cNvPr>
          <p:cNvSpPr/>
          <p:nvPr userDrawn="1"/>
        </p:nvSpPr>
        <p:spPr>
          <a:xfrm rot="5400000">
            <a:off x="10605149" y="1423049"/>
            <a:ext cx="2265434" cy="908268"/>
          </a:xfrm>
          <a:custGeom>
            <a:avLst/>
            <a:gdLst>
              <a:gd name="connsiteX0" fmla="*/ 0 w 2265434"/>
              <a:gd name="connsiteY0" fmla="*/ 124444 h 908268"/>
              <a:gd name="connsiteX1" fmla="*/ 0 w 2265434"/>
              <a:gd name="connsiteY1" fmla="*/ 0 h 908268"/>
              <a:gd name="connsiteX2" fmla="*/ 2265434 w 2265434"/>
              <a:gd name="connsiteY2" fmla="*/ 0 h 908268"/>
              <a:gd name="connsiteX3" fmla="*/ 2265434 w 2265434"/>
              <a:gd name="connsiteY3" fmla="*/ 124444 h 908268"/>
              <a:gd name="connsiteX4" fmla="*/ 2111823 w 2265434"/>
              <a:gd name="connsiteY4" fmla="*/ 390448 h 908268"/>
              <a:gd name="connsiteX5" fmla="*/ 1286329 w 2265434"/>
              <a:gd name="connsiteY5" fmla="*/ 867050 h 908268"/>
              <a:gd name="connsiteX6" fmla="*/ 979106 w 2265434"/>
              <a:gd name="connsiteY6" fmla="*/ 867050 h 908268"/>
              <a:gd name="connsiteX7" fmla="*/ 153612 w 2265434"/>
              <a:gd name="connsiteY7" fmla="*/ 390448 h 908268"/>
              <a:gd name="connsiteX8" fmla="*/ 0 w 2265434"/>
              <a:gd name="connsiteY8" fmla="*/ 124444 h 90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5434" h="908268">
                <a:moveTo>
                  <a:pt x="0" y="124444"/>
                </a:moveTo>
                <a:lnTo>
                  <a:pt x="0" y="0"/>
                </a:lnTo>
                <a:lnTo>
                  <a:pt x="2265434" y="0"/>
                </a:lnTo>
                <a:lnTo>
                  <a:pt x="2265434" y="124444"/>
                </a:lnTo>
                <a:cubicBezTo>
                  <a:pt x="2265434" y="234134"/>
                  <a:pt x="2206873" y="335491"/>
                  <a:pt x="2111823" y="390448"/>
                </a:cubicBezTo>
                <a:lnTo>
                  <a:pt x="1286329" y="867050"/>
                </a:lnTo>
                <a:cubicBezTo>
                  <a:pt x="1191279" y="922008"/>
                  <a:pt x="1074156" y="922008"/>
                  <a:pt x="979106" y="867050"/>
                </a:cubicBezTo>
                <a:lnTo>
                  <a:pt x="153612" y="390448"/>
                </a:lnTo>
                <a:cubicBezTo>
                  <a:pt x="58562" y="335716"/>
                  <a:pt x="0" y="234134"/>
                  <a:pt x="0" y="124444"/>
                </a:cubicBez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65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ustom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29">
            <a:extLst>
              <a:ext uri="{FF2B5EF4-FFF2-40B4-BE49-F238E27FC236}">
                <a16:creationId xmlns:a16="http://schemas.microsoft.com/office/drawing/2014/main" id="{7FD72EEA-223B-C5AD-2503-11EE2263314A}"/>
              </a:ext>
            </a:extLst>
          </p:cNvPr>
          <p:cNvSpPr/>
          <p:nvPr userDrawn="1"/>
        </p:nvSpPr>
        <p:spPr>
          <a:xfrm rot="5400000">
            <a:off x="9373767" y="1783791"/>
            <a:ext cx="2267890" cy="25235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2">
            <a:extLst>
              <a:ext uri="{FF2B5EF4-FFF2-40B4-BE49-F238E27FC236}">
                <a16:creationId xmlns:a16="http://schemas.microsoft.com/office/drawing/2014/main" id="{AB816D11-3761-9F98-5AFF-1E5CF399BD1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13700" y="745429"/>
            <a:ext cx="2518178" cy="2263030"/>
          </a:xfrm>
          <a:custGeom>
            <a:avLst/>
            <a:gdLst>
              <a:gd name="connsiteX0" fmla="*/ 1252621 w 4028541"/>
              <a:gd name="connsiteY0" fmla="*/ 0 h 3620360"/>
              <a:gd name="connsiteX1" fmla="*/ 2775922 w 4028541"/>
              <a:gd name="connsiteY1" fmla="*/ 0 h 3620360"/>
              <a:gd name="connsiteX2" fmla="*/ 3201020 w 4028541"/>
              <a:gd name="connsiteY2" fmla="*/ 245486 h 3620360"/>
              <a:gd name="connsiteX3" fmla="*/ 3962672 w 4028541"/>
              <a:gd name="connsiteY3" fmla="*/ 1565055 h 3620360"/>
              <a:gd name="connsiteX4" fmla="*/ 4012074 w 4028541"/>
              <a:gd name="connsiteY4" fmla="*/ 1684491 h 3620360"/>
              <a:gd name="connsiteX5" fmla="*/ 4028541 w 4028541"/>
              <a:gd name="connsiteY5" fmla="*/ 1810537 h 3620360"/>
              <a:gd name="connsiteX6" fmla="*/ 4028541 w 4028541"/>
              <a:gd name="connsiteY6" fmla="*/ 1810545 h 3620360"/>
              <a:gd name="connsiteX7" fmla="*/ 4012074 w 4028541"/>
              <a:gd name="connsiteY7" fmla="*/ 1936590 h 3620360"/>
              <a:gd name="connsiteX8" fmla="*/ 3962672 w 4028541"/>
              <a:gd name="connsiteY8" fmla="*/ 2056026 h 3620360"/>
              <a:gd name="connsiteX9" fmla="*/ 3201020 w 4028541"/>
              <a:gd name="connsiteY9" fmla="*/ 3374877 h 3620360"/>
              <a:gd name="connsiteX10" fmla="*/ 2840929 w 4028541"/>
              <a:gd name="connsiteY10" fmla="*/ 3616043 h 3620360"/>
              <a:gd name="connsiteX11" fmla="*/ 2775937 w 4028541"/>
              <a:gd name="connsiteY11" fmla="*/ 3620360 h 3620360"/>
              <a:gd name="connsiteX12" fmla="*/ 1252606 w 4028541"/>
              <a:gd name="connsiteY12" fmla="*/ 3620360 h 3620360"/>
              <a:gd name="connsiteX13" fmla="*/ 1187629 w 4028541"/>
              <a:gd name="connsiteY13" fmla="*/ 3616043 h 3620360"/>
              <a:gd name="connsiteX14" fmla="*/ 827522 w 4028541"/>
              <a:gd name="connsiteY14" fmla="*/ 3374877 h 3620360"/>
              <a:gd name="connsiteX15" fmla="*/ 65871 w 4028541"/>
              <a:gd name="connsiteY15" fmla="*/ 2055665 h 3620360"/>
              <a:gd name="connsiteX16" fmla="*/ 65871 w 4028541"/>
              <a:gd name="connsiteY16" fmla="*/ 1564696 h 3620360"/>
              <a:gd name="connsiteX17" fmla="*/ 827522 w 4028541"/>
              <a:gd name="connsiteY17" fmla="*/ 245486 h 3620360"/>
              <a:gd name="connsiteX18" fmla="*/ 1252621 w 4028541"/>
              <a:gd name="connsiteY18" fmla="*/ 0 h 362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8541" h="3620360">
                <a:moveTo>
                  <a:pt x="1252621" y="0"/>
                </a:moveTo>
                <a:lnTo>
                  <a:pt x="2775922" y="0"/>
                </a:lnTo>
                <a:cubicBezTo>
                  <a:pt x="2951217" y="0"/>
                  <a:pt x="3113194" y="93587"/>
                  <a:pt x="3201020" y="245486"/>
                </a:cubicBezTo>
                <a:lnTo>
                  <a:pt x="3962672" y="1565055"/>
                </a:lnTo>
                <a:cubicBezTo>
                  <a:pt x="3984628" y="1603030"/>
                  <a:pt x="4001096" y="1643209"/>
                  <a:pt x="4012074" y="1684491"/>
                </a:cubicBezTo>
                <a:lnTo>
                  <a:pt x="4028541" y="1810537"/>
                </a:lnTo>
                <a:lnTo>
                  <a:pt x="4028541" y="1810545"/>
                </a:lnTo>
                <a:lnTo>
                  <a:pt x="4012074" y="1936590"/>
                </a:lnTo>
                <a:cubicBezTo>
                  <a:pt x="4001096" y="1977872"/>
                  <a:pt x="3984628" y="2018051"/>
                  <a:pt x="3962672" y="2056026"/>
                </a:cubicBezTo>
                <a:lnTo>
                  <a:pt x="3201020" y="3374877"/>
                </a:lnTo>
                <a:cubicBezTo>
                  <a:pt x="3124487" y="3507788"/>
                  <a:pt x="2990631" y="3596054"/>
                  <a:pt x="2840929" y="3616043"/>
                </a:cubicBezTo>
                <a:lnTo>
                  <a:pt x="2775937" y="3620360"/>
                </a:lnTo>
                <a:lnTo>
                  <a:pt x="1252606" y="3620360"/>
                </a:lnTo>
                <a:lnTo>
                  <a:pt x="1187629" y="3616043"/>
                </a:lnTo>
                <a:cubicBezTo>
                  <a:pt x="1037990" y="3596054"/>
                  <a:pt x="904371" y="3507788"/>
                  <a:pt x="827522" y="3374877"/>
                </a:cubicBezTo>
                <a:lnTo>
                  <a:pt x="65871" y="2055665"/>
                </a:lnTo>
                <a:cubicBezTo>
                  <a:pt x="-21956" y="1903768"/>
                  <a:pt x="-21956" y="1716594"/>
                  <a:pt x="65871" y="1564696"/>
                </a:cubicBezTo>
                <a:lnTo>
                  <a:pt x="827522" y="245486"/>
                </a:lnTo>
                <a:cubicBezTo>
                  <a:pt x="914988" y="93587"/>
                  <a:pt x="1077326" y="0"/>
                  <a:pt x="1252621" y="0"/>
                </a:cubicBezTo>
                <a:close/>
              </a:path>
            </a:pathLst>
          </a:custGeom>
          <a:solidFill>
            <a:schemeClr val="accent6"/>
          </a:solidFill>
          <a:effectLst/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Graphic 29">
            <a:extLst>
              <a:ext uri="{FF2B5EF4-FFF2-40B4-BE49-F238E27FC236}">
                <a16:creationId xmlns:a16="http://schemas.microsoft.com/office/drawing/2014/main" id="{C8714292-924D-DE94-DCFF-F1E629D701BE}"/>
              </a:ext>
            </a:extLst>
          </p:cNvPr>
          <p:cNvSpPr/>
          <p:nvPr userDrawn="1"/>
        </p:nvSpPr>
        <p:spPr>
          <a:xfrm rot="5400000">
            <a:off x="7340180" y="2961971"/>
            <a:ext cx="2267890" cy="25235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6254"/>
            <a:ext cx="5921375" cy="1116000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846600"/>
            <a:ext cx="5930900" cy="324000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Name and position of the presenter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15DCC29-B69D-6A69-12DD-536E7A063B25}"/>
              </a:ext>
            </a:extLst>
          </p:cNvPr>
          <p:cNvSpPr/>
          <p:nvPr userDrawn="1"/>
        </p:nvSpPr>
        <p:spPr>
          <a:xfrm>
            <a:off x="6772275" y="0"/>
            <a:ext cx="5385544" cy="6184900"/>
          </a:xfrm>
          <a:custGeom>
            <a:avLst/>
            <a:gdLst>
              <a:gd name="connsiteX0" fmla="*/ 0 w 5385544"/>
              <a:gd name="connsiteY0" fmla="*/ 0 h 6184900"/>
              <a:gd name="connsiteX1" fmla="*/ 5385544 w 5385544"/>
              <a:gd name="connsiteY1" fmla="*/ 0 h 6184900"/>
              <a:gd name="connsiteX2" fmla="*/ 5385544 w 5385544"/>
              <a:gd name="connsiteY2" fmla="*/ 6184900 h 6184900"/>
              <a:gd name="connsiteX3" fmla="*/ 0 w 5385544"/>
              <a:gd name="connsiteY3" fmla="*/ 6184900 h 6184900"/>
              <a:gd name="connsiteX4" fmla="*/ 0 w 5385544"/>
              <a:gd name="connsiteY4" fmla="*/ 0 h 6184900"/>
              <a:gd name="connsiteX5" fmla="*/ 1224187 w 5385544"/>
              <a:gd name="connsiteY5" fmla="*/ 744467 h 6184900"/>
              <a:gd name="connsiteX6" fmla="*/ 958509 w 5385544"/>
              <a:gd name="connsiteY6" fmla="*/ 897890 h 6184900"/>
              <a:gd name="connsiteX7" fmla="*/ 482492 w 5385544"/>
              <a:gd name="connsiteY7" fmla="*/ 1722371 h 6184900"/>
              <a:gd name="connsiteX8" fmla="*/ 443897 w 5385544"/>
              <a:gd name="connsiteY8" fmla="*/ 1836146 h 6184900"/>
              <a:gd name="connsiteX9" fmla="*/ 441325 w 5385544"/>
              <a:gd name="connsiteY9" fmla="*/ 1875787 h 6184900"/>
              <a:gd name="connsiteX10" fmla="*/ 441325 w 5385544"/>
              <a:gd name="connsiteY10" fmla="*/ 1875800 h 6184900"/>
              <a:gd name="connsiteX11" fmla="*/ 443897 w 5385544"/>
              <a:gd name="connsiteY11" fmla="*/ 1915441 h 6184900"/>
              <a:gd name="connsiteX12" fmla="*/ 482492 w 5385544"/>
              <a:gd name="connsiteY12" fmla="*/ 2029217 h 6184900"/>
              <a:gd name="connsiteX13" fmla="*/ 958509 w 5385544"/>
              <a:gd name="connsiteY13" fmla="*/ 2853698 h 6184900"/>
              <a:gd name="connsiteX14" fmla="*/ 1224187 w 5385544"/>
              <a:gd name="connsiteY14" fmla="*/ 3007121 h 6184900"/>
              <a:gd name="connsiteX15" fmla="*/ 2176221 w 5385544"/>
              <a:gd name="connsiteY15" fmla="*/ 3007121 h 6184900"/>
              <a:gd name="connsiteX16" fmla="*/ 2441899 w 5385544"/>
              <a:gd name="connsiteY16" fmla="*/ 2853698 h 6184900"/>
              <a:gd name="connsiteX17" fmla="*/ 2917916 w 5385544"/>
              <a:gd name="connsiteY17" fmla="*/ 2029442 h 6184900"/>
              <a:gd name="connsiteX18" fmla="*/ 2959084 w 5385544"/>
              <a:gd name="connsiteY18" fmla="*/ 1876019 h 6184900"/>
              <a:gd name="connsiteX19" fmla="*/ 2917916 w 5385544"/>
              <a:gd name="connsiteY19" fmla="*/ 1722595 h 6184900"/>
              <a:gd name="connsiteX20" fmla="*/ 2441899 w 5385544"/>
              <a:gd name="connsiteY20" fmla="*/ 897890 h 6184900"/>
              <a:gd name="connsiteX21" fmla="*/ 2176221 w 5385544"/>
              <a:gd name="connsiteY21" fmla="*/ 744467 h 6184900"/>
              <a:gd name="connsiteX22" fmla="*/ 1224187 w 5385544"/>
              <a:gd name="connsiteY22" fmla="*/ 744467 h 6184900"/>
              <a:gd name="connsiteX23" fmla="*/ 3259690 w 5385544"/>
              <a:gd name="connsiteY23" fmla="*/ 1912670 h 6184900"/>
              <a:gd name="connsiteX24" fmla="*/ 2994012 w 5385544"/>
              <a:gd name="connsiteY24" fmla="*/ 2066093 h 6184900"/>
              <a:gd name="connsiteX25" fmla="*/ 2517995 w 5385544"/>
              <a:gd name="connsiteY25" fmla="*/ 2890574 h 6184900"/>
              <a:gd name="connsiteX26" fmla="*/ 2479400 w 5385544"/>
              <a:gd name="connsiteY26" fmla="*/ 3004349 h 6184900"/>
              <a:gd name="connsiteX27" fmla="*/ 2476828 w 5385544"/>
              <a:gd name="connsiteY27" fmla="*/ 3043991 h 6184900"/>
              <a:gd name="connsiteX28" fmla="*/ 2476828 w 5385544"/>
              <a:gd name="connsiteY28" fmla="*/ 3044003 h 6184900"/>
              <a:gd name="connsiteX29" fmla="*/ 2479400 w 5385544"/>
              <a:gd name="connsiteY29" fmla="*/ 3083644 h 6184900"/>
              <a:gd name="connsiteX30" fmla="*/ 2517995 w 5385544"/>
              <a:gd name="connsiteY30" fmla="*/ 3197420 h 6184900"/>
              <a:gd name="connsiteX31" fmla="*/ 2994012 w 5385544"/>
              <a:gd name="connsiteY31" fmla="*/ 4021901 h 6184900"/>
              <a:gd name="connsiteX32" fmla="*/ 3259690 w 5385544"/>
              <a:gd name="connsiteY32" fmla="*/ 4175324 h 6184900"/>
              <a:gd name="connsiteX33" fmla="*/ 4211724 w 5385544"/>
              <a:gd name="connsiteY33" fmla="*/ 4175324 h 6184900"/>
              <a:gd name="connsiteX34" fmla="*/ 4477402 w 5385544"/>
              <a:gd name="connsiteY34" fmla="*/ 4021901 h 6184900"/>
              <a:gd name="connsiteX35" fmla="*/ 4953419 w 5385544"/>
              <a:gd name="connsiteY35" fmla="*/ 3197645 h 6184900"/>
              <a:gd name="connsiteX36" fmla="*/ 4994587 w 5385544"/>
              <a:gd name="connsiteY36" fmla="*/ 3044222 h 6184900"/>
              <a:gd name="connsiteX37" fmla="*/ 4953419 w 5385544"/>
              <a:gd name="connsiteY37" fmla="*/ 2890799 h 6184900"/>
              <a:gd name="connsiteX38" fmla="*/ 4477402 w 5385544"/>
              <a:gd name="connsiteY38" fmla="*/ 2066093 h 6184900"/>
              <a:gd name="connsiteX39" fmla="*/ 4211724 w 5385544"/>
              <a:gd name="connsiteY39" fmla="*/ 1912670 h 6184900"/>
              <a:gd name="connsiteX40" fmla="*/ 3259690 w 5385544"/>
              <a:gd name="connsiteY40" fmla="*/ 1912670 h 6184900"/>
              <a:gd name="connsiteX41" fmla="*/ 1224187 w 5385544"/>
              <a:gd name="connsiteY41" fmla="*/ 3080873 h 6184900"/>
              <a:gd name="connsiteX42" fmla="*/ 958509 w 5385544"/>
              <a:gd name="connsiteY42" fmla="*/ 3234296 h 6184900"/>
              <a:gd name="connsiteX43" fmla="*/ 482492 w 5385544"/>
              <a:gd name="connsiteY43" fmla="*/ 4058777 h 6184900"/>
              <a:gd name="connsiteX44" fmla="*/ 443897 w 5385544"/>
              <a:gd name="connsiteY44" fmla="*/ 4172552 h 6184900"/>
              <a:gd name="connsiteX45" fmla="*/ 441325 w 5385544"/>
              <a:gd name="connsiteY45" fmla="*/ 4212194 h 6184900"/>
              <a:gd name="connsiteX46" fmla="*/ 441325 w 5385544"/>
              <a:gd name="connsiteY46" fmla="*/ 4212206 h 6184900"/>
              <a:gd name="connsiteX47" fmla="*/ 443897 w 5385544"/>
              <a:gd name="connsiteY47" fmla="*/ 4251847 h 6184900"/>
              <a:gd name="connsiteX48" fmla="*/ 482492 w 5385544"/>
              <a:gd name="connsiteY48" fmla="*/ 4365623 h 6184900"/>
              <a:gd name="connsiteX49" fmla="*/ 958509 w 5385544"/>
              <a:gd name="connsiteY49" fmla="*/ 5190104 h 6184900"/>
              <a:gd name="connsiteX50" fmla="*/ 1224187 w 5385544"/>
              <a:gd name="connsiteY50" fmla="*/ 5343527 h 6184900"/>
              <a:gd name="connsiteX51" fmla="*/ 2176221 w 5385544"/>
              <a:gd name="connsiteY51" fmla="*/ 5343527 h 6184900"/>
              <a:gd name="connsiteX52" fmla="*/ 2441899 w 5385544"/>
              <a:gd name="connsiteY52" fmla="*/ 5190104 h 6184900"/>
              <a:gd name="connsiteX53" fmla="*/ 2917916 w 5385544"/>
              <a:gd name="connsiteY53" fmla="*/ 4365848 h 6184900"/>
              <a:gd name="connsiteX54" fmla="*/ 2959084 w 5385544"/>
              <a:gd name="connsiteY54" fmla="*/ 4212425 h 6184900"/>
              <a:gd name="connsiteX55" fmla="*/ 2917916 w 5385544"/>
              <a:gd name="connsiteY55" fmla="*/ 4059002 h 6184900"/>
              <a:gd name="connsiteX56" fmla="*/ 2441899 w 5385544"/>
              <a:gd name="connsiteY56" fmla="*/ 3234296 h 6184900"/>
              <a:gd name="connsiteX57" fmla="*/ 2176221 w 5385544"/>
              <a:gd name="connsiteY57" fmla="*/ 3080873 h 6184900"/>
              <a:gd name="connsiteX58" fmla="*/ 1224187 w 5385544"/>
              <a:gd name="connsiteY58" fmla="*/ 3080873 h 61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385544" h="6184900">
                <a:moveTo>
                  <a:pt x="0" y="0"/>
                </a:moveTo>
                <a:lnTo>
                  <a:pt x="5385544" y="0"/>
                </a:lnTo>
                <a:lnTo>
                  <a:pt x="5385544" y="6184900"/>
                </a:lnTo>
                <a:lnTo>
                  <a:pt x="0" y="6184900"/>
                </a:lnTo>
                <a:lnTo>
                  <a:pt x="0" y="0"/>
                </a:lnTo>
                <a:close/>
                <a:moveTo>
                  <a:pt x="1224187" y="744467"/>
                </a:moveTo>
                <a:cubicBezTo>
                  <a:pt x="1114631" y="744467"/>
                  <a:pt x="1013174" y="802956"/>
                  <a:pt x="958509" y="897890"/>
                </a:cubicBezTo>
                <a:lnTo>
                  <a:pt x="482492" y="1722371"/>
                </a:lnTo>
                <a:cubicBezTo>
                  <a:pt x="461908" y="1757971"/>
                  <a:pt x="449043" y="1796671"/>
                  <a:pt x="443897" y="1836146"/>
                </a:cubicBezTo>
                <a:lnTo>
                  <a:pt x="441325" y="1875787"/>
                </a:lnTo>
                <a:lnTo>
                  <a:pt x="441325" y="1875800"/>
                </a:lnTo>
                <a:lnTo>
                  <a:pt x="443897" y="1915441"/>
                </a:lnTo>
                <a:cubicBezTo>
                  <a:pt x="449043" y="1954917"/>
                  <a:pt x="461908" y="1993617"/>
                  <a:pt x="482492" y="2029217"/>
                </a:cubicBezTo>
                <a:lnTo>
                  <a:pt x="958509" y="2853698"/>
                </a:lnTo>
                <a:cubicBezTo>
                  <a:pt x="1013399" y="2948631"/>
                  <a:pt x="1114631" y="3007121"/>
                  <a:pt x="1224187" y="3007121"/>
                </a:cubicBezTo>
                <a:lnTo>
                  <a:pt x="2176221" y="3007121"/>
                </a:lnTo>
                <a:cubicBezTo>
                  <a:pt x="2285777" y="3007121"/>
                  <a:pt x="2387234" y="2948631"/>
                  <a:pt x="2441899" y="2853698"/>
                </a:cubicBezTo>
                <a:lnTo>
                  <a:pt x="2917916" y="2029442"/>
                </a:lnTo>
                <a:cubicBezTo>
                  <a:pt x="2945361" y="1981975"/>
                  <a:pt x="2959084" y="1928997"/>
                  <a:pt x="2959084" y="1876019"/>
                </a:cubicBezTo>
                <a:cubicBezTo>
                  <a:pt x="2959084" y="1823041"/>
                  <a:pt x="2945361" y="1770062"/>
                  <a:pt x="2917916" y="1722595"/>
                </a:cubicBezTo>
                <a:lnTo>
                  <a:pt x="2441899" y="897890"/>
                </a:lnTo>
                <a:cubicBezTo>
                  <a:pt x="2387009" y="802956"/>
                  <a:pt x="2285777" y="744467"/>
                  <a:pt x="2176221" y="744467"/>
                </a:cubicBezTo>
                <a:lnTo>
                  <a:pt x="1224187" y="744467"/>
                </a:lnTo>
                <a:close/>
                <a:moveTo>
                  <a:pt x="3259690" y="1912670"/>
                </a:moveTo>
                <a:cubicBezTo>
                  <a:pt x="3150134" y="1912670"/>
                  <a:pt x="3048677" y="1971159"/>
                  <a:pt x="2994012" y="2066093"/>
                </a:cubicBezTo>
                <a:lnTo>
                  <a:pt x="2517995" y="2890574"/>
                </a:lnTo>
                <a:cubicBezTo>
                  <a:pt x="2497411" y="2926174"/>
                  <a:pt x="2484546" y="2964874"/>
                  <a:pt x="2479400" y="3004349"/>
                </a:cubicBezTo>
                <a:lnTo>
                  <a:pt x="2476828" y="3043991"/>
                </a:lnTo>
                <a:lnTo>
                  <a:pt x="2476828" y="3044003"/>
                </a:lnTo>
                <a:lnTo>
                  <a:pt x="2479400" y="3083644"/>
                </a:lnTo>
                <a:cubicBezTo>
                  <a:pt x="2484546" y="3123120"/>
                  <a:pt x="2497411" y="3161820"/>
                  <a:pt x="2517995" y="3197420"/>
                </a:cubicBezTo>
                <a:lnTo>
                  <a:pt x="2994012" y="4021901"/>
                </a:lnTo>
                <a:cubicBezTo>
                  <a:pt x="3048902" y="4116834"/>
                  <a:pt x="3150134" y="4175324"/>
                  <a:pt x="3259690" y="4175324"/>
                </a:cubicBezTo>
                <a:lnTo>
                  <a:pt x="4211724" y="4175324"/>
                </a:lnTo>
                <a:cubicBezTo>
                  <a:pt x="4321280" y="4175324"/>
                  <a:pt x="4422737" y="4116834"/>
                  <a:pt x="4477402" y="4021901"/>
                </a:cubicBezTo>
                <a:lnTo>
                  <a:pt x="4953419" y="3197645"/>
                </a:lnTo>
                <a:cubicBezTo>
                  <a:pt x="4980864" y="3150178"/>
                  <a:pt x="4994587" y="3097200"/>
                  <a:pt x="4994587" y="3044222"/>
                </a:cubicBezTo>
                <a:cubicBezTo>
                  <a:pt x="4994587" y="2991244"/>
                  <a:pt x="4980864" y="2938265"/>
                  <a:pt x="4953419" y="2890799"/>
                </a:cubicBezTo>
                <a:lnTo>
                  <a:pt x="4477402" y="2066093"/>
                </a:lnTo>
                <a:cubicBezTo>
                  <a:pt x="4422512" y="1971159"/>
                  <a:pt x="4321280" y="1912670"/>
                  <a:pt x="4211724" y="1912670"/>
                </a:cubicBezTo>
                <a:lnTo>
                  <a:pt x="3259690" y="1912670"/>
                </a:lnTo>
                <a:close/>
                <a:moveTo>
                  <a:pt x="1224187" y="3080873"/>
                </a:moveTo>
                <a:cubicBezTo>
                  <a:pt x="1114631" y="3080873"/>
                  <a:pt x="1013174" y="3139363"/>
                  <a:pt x="958509" y="3234296"/>
                </a:cubicBezTo>
                <a:lnTo>
                  <a:pt x="482492" y="4058777"/>
                </a:lnTo>
                <a:cubicBezTo>
                  <a:pt x="461908" y="4094377"/>
                  <a:pt x="449043" y="4133077"/>
                  <a:pt x="443897" y="4172552"/>
                </a:cubicBezTo>
                <a:lnTo>
                  <a:pt x="441325" y="4212194"/>
                </a:lnTo>
                <a:lnTo>
                  <a:pt x="441325" y="4212206"/>
                </a:lnTo>
                <a:lnTo>
                  <a:pt x="443897" y="4251847"/>
                </a:lnTo>
                <a:cubicBezTo>
                  <a:pt x="449043" y="4291323"/>
                  <a:pt x="461908" y="4330023"/>
                  <a:pt x="482492" y="4365623"/>
                </a:cubicBezTo>
                <a:lnTo>
                  <a:pt x="958509" y="5190104"/>
                </a:lnTo>
                <a:cubicBezTo>
                  <a:pt x="1013399" y="5285037"/>
                  <a:pt x="1114631" y="5343527"/>
                  <a:pt x="1224187" y="5343527"/>
                </a:cubicBezTo>
                <a:lnTo>
                  <a:pt x="2176221" y="5343527"/>
                </a:lnTo>
                <a:cubicBezTo>
                  <a:pt x="2285777" y="5343527"/>
                  <a:pt x="2387234" y="5285037"/>
                  <a:pt x="2441899" y="5190104"/>
                </a:cubicBezTo>
                <a:lnTo>
                  <a:pt x="2917916" y="4365848"/>
                </a:lnTo>
                <a:cubicBezTo>
                  <a:pt x="2945361" y="4318381"/>
                  <a:pt x="2959084" y="4265403"/>
                  <a:pt x="2959084" y="4212425"/>
                </a:cubicBezTo>
                <a:cubicBezTo>
                  <a:pt x="2959084" y="4159447"/>
                  <a:pt x="2945361" y="4106468"/>
                  <a:pt x="2917916" y="4059002"/>
                </a:cubicBezTo>
                <a:lnTo>
                  <a:pt x="2441899" y="3234296"/>
                </a:lnTo>
                <a:cubicBezTo>
                  <a:pt x="2387009" y="3139363"/>
                  <a:pt x="2285777" y="3080873"/>
                  <a:pt x="2176221" y="3080873"/>
                </a:cubicBezTo>
                <a:lnTo>
                  <a:pt x="1224187" y="30808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4C5251-68E5-0564-CB11-2871122F3BFD}"/>
              </a:ext>
            </a:extLst>
          </p:cNvPr>
          <p:cNvGrpSpPr/>
          <p:nvPr userDrawn="1"/>
        </p:nvGrpSpPr>
        <p:grpSpPr>
          <a:xfrm>
            <a:off x="11176742" y="6395950"/>
            <a:ext cx="595335" cy="233449"/>
            <a:chOff x="11176742" y="6395950"/>
            <a:chExt cx="595335" cy="23344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A6E431-E884-5CFA-E9B4-338F059146B7}"/>
                </a:ext>
              </a:extLst>
            </p:cNvPr>
            <p:cNvGrpSpPr/>
            <p:nvPr userDrawn="1"/>
          </p:nvGrpSpPr>
          <p:grpSpPr>
            <a:xfrm>
              <a:off x="11176743" y="6395950"/>
              <a:ext cx="595334" cy="171536"/>
              <a:chOff x="11176743" y="6395950"/>
              <a:chExt cx="595334" cy="171536"/>
            </a:xfrm>
          </p:grpSpPr>
          <p:pic>
            <p:nvPicPr>
              <p:cNvPr id="13" name="Picture 12" descr="A white text with blue dots on a black background&#10;&#10;Description automatically generated">
                <a:extLst>
                  <a:ext uri="{FF2B5EF4-FFF2-40B4-BE49-F238E27FC236}">
                    <a16:creationId xmlns:a16="http://schemas.microsoft.com/office/drawing/2014/main" id="{0D2FA767-6925-5AA9-1669-3E039A3C470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727" t="40093" r="38720" b="40552"/>
              <a:stretch/>
            </p:blipFill>
            <p:spPr>
              <a:xfrm>
                <a:off x="11454822" y="6395950"/>
                <a:ext cx="170441" cy="164394"/>
              </a:xfrm>
              <a:prstGeom prst="rect">
                <a:avLst/>
              </a:prstGeom>
            </p:spPr>
          </p:pic>
          <p:pic>
            <p:nvPicPr>
              <p:cNvPr id="14" name="Zasób 1.png" descr="Zasób 1.png">
                <a:extLst>
                  <a:ext uri="{FF2B5EF4-FFF2-40B4-BE49-F238E27FC236}">
                    <a16:creationId xmlns:a16="http://schemas.microsoft.com/office/drawing/2014/main" id="{3D811B46-CA3C-C8FC-8EC4-E7D71849825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2781" b="27358"/>
              <a:stretch/>
            </p:blipFill>
            <p:spPr>
              <a:xfrm>
                <a:off x="11176743" y="6403092"/>
                <a:ext cx="278080" cy="16439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5" name="Zasób 1.png" descr="Zasób 1.png">
                <a:extLst>
                  <a:ext uri="{FF2B5EF4-FFF2-40B4-BE49-F238E27FC236}">
                    <a16:creationId xmlns:a16="http://schemas.microsoft.com/office/drawing/2014/main" id="{3EFEC165-0F1E-F32D-FF93-0EDEB0FEA37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5352" r="-1090" b="27358"/>
              <a:stretch/>
            </p:blipFill>
            <p:spPr>
              <a:xfrm>
                <a:off x="11620500" y="6403092"/>
                <a:ext cx="151577" cy="16439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pic>
          <p:nvPicPr>
            <p:cNvPr id="12" name="Zasób 1.png" descr="Zasób 1.png">
              <a:extLst>
                <a:ext uri="{FF2B5EF4-FFF2-40B4-BE49-F238E27FC236}">
                  <a16:creationId xmlns:a16="http://schemas.microsoft.com/office/drawing/2014/main" id="{CCC00328-43CD-5593-8D9A-FBFFBA0A93F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5799"/>
            <a:stretch/>
          </p:blipFill>
          <p:spPr>
            <a:xfrm>
              <a:off x="11176742" y="6574630"/>
              <a:ext cx="588915" cy="5476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88BFA3-22C3-EEBF-0453-A6B05C519A4D}"/>
              </a:ext>
            </a:extLst>
          </p:cNvPr>
          <p:cNvSpPr/>
          <p:nvPr userDrawn="1"/>
        </p:nvSpPr>
        <p:spPr>
          <a:xfrm rot="5400000">
            <a:off x="9601292" y="-350066"/>
            <a:ext cx="1820721" cy="2520852"/>
          </a:xfrm>
          <a:custGeom>
            <a:avLst/>
            <a:gdLst>
              <a:gd name="connsiteX0" fmla="*/ 0 w 1820721"/>
              <a:gd name="connsiteY0" fmla="*/ 2171100 h 2520852"/>
              <a:gd name="connsiteX1" fmla="*/ 0 w 1820721"/>
              <a:gd name="connsiteY1" fmla="*/ 349797 h 2520852"/>
              <a:gd name="connsiteX2" fmla="*/ 534617 w 1820721"/>
              <a:gd name="connsiteY2" fmla="*/ 41218 h 2520852"/>
              <a:gd name="connsiteX3" fmla="*/ 841841 w 1820721"/>
              <a:gd name="connsiteY3" fmla="*/ 41218 h 2520852"/>
              <a:gd name="connsiteX4" fmla="*/ 1667110 w 1820721"/>
              <a:gd name="connsiteY4" fmla="*/ 517820 h 2520852"/>
              <a:gd name="connsiteX5" fmla="*/ 1820721 w 1820721"/>
              <a:gd name="connsiteY5" fmla="*/ 783825 h 2520852"/>
              <a:gd name="connsiteX6" fmla="*/ 1820721 w 1820721"/>
              <a:gd name="connsiteY6" fmla="*/ 1737028 h 2520852"/>
              <a:gd name="connsiteX7" fmla="*/ 1667110 w 1820721"/>
              <a:gd name="connsiteY7" fmla="*/ 2003032 h 2520852"/>
              <a:gd name="connsiteX8" fmla="*/ 841616 w 1820721"/>
              <a:gd name="connsiteY8" fmla="*/ 2479634 h 2520852"/>
              <a:gd name="connsiteX9" fmla="*/ 534392 w 1820721"/>
              <a:gd name="connsiteY9" fmla="*/ 2479634 h 25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0721" h="2520852">
                <a:moveTo>
                  <a:pt x="0" y="2171100"/>
                </a:moveTo>
                <a:lnTo>
                  <a:pt x="0" y="349797"/>
                </a:lnTo>
                <a:lnTo>
                  <a:pt x="534617" y="41218"/>
                </a:lnTo>
                <a:cubicBezTo>
                  <a:pt x="629668" y="-13739"/>
                  <a:pt x="746791" y="-13739"/>
                  <a:pt x="841841" y="41218"/>
                </a:cubicBezTo>
                <a:lnTo>
                  <a:pt x="1667110" y="517820"/>
                </a:lnTo>
                <a:cubicBezTo>
                  <a:pt x="1762160" y="572552"/>
                  <a:pt x="1820721" y="674134"/>
                  <a:pt x="1820721" y="783825"/>
                </a:cubicBezTo>
                <a:lnTo>
                  <a:pt x="1820721" y="1737028"/>
                </a:lnTo>
                <a:cubicBezTo>
                  <a:pt x="1820721" y="1846718"/>
                  <a:pt x="1762160" y="1948075"/>
                  <a:pt x="1667110" y="2003032"/>
                </a:cubicBezTo>
                <a:lnTo>
                  <a:pt x="841616" y="2479634"/>
                </a:lnTo>
                <a:cubicBezTo>
                  <a:pt x="746566" y="2534592"/>
                  <a:pt x="629443" y="2534592"/>
                  <a:pt x="534392" y="2479634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78DFF4B-EBEE-A025-189C-EA01B1BFB843}"/>
              </a:ext>
            </a:extLst>
          </p:cNvPr>
          <p:cNvSpPr/>
          <p:nvPr userDrawn="1"/>
        </p:nvSpPr>
        <p:spPr>
          <a:xfrm rot="5400000">
            <a:off x="9647046" y="-293995"/>
            <a:ext cx="1729213" cy="2317202"/>
          </a:xfrm>
          <a:custGeom>
            <a:avLst/>
            <a:gdLst>
              <a:gd name="connsiteX0" fmla="*/ 0 w 1729213"/>
              <a:gd name="connsiteY0" fmla="*/ 1963616 h 2317202"/>
              <a:gd name="connsiteX1" fmla="*/ 0 w 1729213"/>
              <a:gd name="connsiteY1" fmla="*/ 353620 h 2317202"/>
              <a:gd name="connsiteX2" fmla="*/ 547009 w 1729213"/>
              <a:gd name="connsiteY2" fmla="*/ 37888 h 2317202"/>
              <a:gd name="connsiteX3" fmla="*/ 829413 w 1729213"/>
              <a:gd name="connsiteY3" fmla="*/ 37888 h 2317202"/>
              <a:gd name="connsiteX4" fmla="*/ 1588011 w 1729213"/>
              <a:gd name="connsiteY4" fmla="*/ 475987 h 2317202"/>
              <a:gd name="connsiteX5" fmla="*/ 1729213 w 1729213"/>
              <a:gd name="connsiteY5" fmla="*/ 720502 h 2317202"/>
              <a:gd name="connsiteX6" fmla="*/ 1729213 w 1729213"/>
              <a:gd name="connsiteY6" fmla="*/ 1596700 h 2317202"/>
              <a:gd name="connsiteX7" fmla="*/ 1588011 w 1729213"/>
              <a:gd name="connsiteY7" fmla="*/ 1841215 h 2317202"/>
              <a:gd name="connsiteX8" fmla="*/ 829206 w 1729213"/>
              <a:gd name="connsiteY8" fmla="*/ 2279314 h 2317202"/>
              <a:gd name="connsiteX9" fmla="*/ 546802 w 1729213"/>
              <a:gd name="connsiteY9" fmla="*/ 2279314 h 231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9213" h="2317202">
                <a:moveTo>
                  <a:pt x="0" y="1963616"/>
                </a:moveTo>
                <a:lnTo>
                  <a:pt x="0" y="353620"/>
                </a:lnTo>
                <a:lnTo>
                  <a:pt x="547009" y="37888"/>
                </a:lnTo>
                <a:cubicBezTo>
                  <a:pt x="634381" y="-12629"/>
                  <a:pt x="742042" y="-12629"/>
                  <a:pt x="829413" y="37888"/>
                </a:cubicBezTo>
                <a:lnTo>
                  <a:pt x="1588011" y="475987"/>
                </a:lnTo>
                <a:cubicBezTo>
                  <a:pt x="1675383" y="526298"/>
                  <a:pt x="1729213" y="619673"/>
                  <a:pt x="1729213" y="720502"/>
                </a:cubicBezTo>
                <a:lnTo>
                  <a:pt x="1729213" y="1596700"/>
                </a:lnTo>
                <a:cubicBezTo>
                  <a:pt x="1729213" y="1697529"/>
                  <a:pt x="1675383" y="1790697"/>
                  <a:pt x="1588011" y="1841215"/>
                </a:cubicBezTo>
                <a:lnTo>
                  <a:pt x="829206" y="2279314"/>
                </a:lnTo>
                <a:cubicBezTo>
                  <a:pt x="741835" y="2329832"/>
                  <a:pt x="634174" y="2329832"/>
                  <a:pt x="546802" y="2279314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accent1"/>
            </a:bgClr>
          </a:patt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1C4D5F9-019B-E378-B78C-85D585C1B046}"/>
              </a:ext>
            </a:extLst>
          </p:cNvPr>
          <p:cNvSpPr/>
          <p:nvPr userDrawn="1"/>
        </p:nvSpPr>
        <p:spPr>
          <a:xfrm rot="5400000">
            <a:off x="10605149" y="1423049"/>
            <a:ext cx="2265434" cy="908268"/>
          </a:xfrm>
          <a:custGeom>
            <a:avLst/>
            <a:gdLst>
              <a:gd name="connsiteX0" fmla="*/ 0 w 2265434"/>
              <a:gd name="connsiteY0" fmla="*/ 124444 h 908268"/>
              <a:gd name="connsiteX1" fmla="*/ 0 w 2265434"/>
              <a:gd name="connsiteY1" fmla="*/ 0 h 908268"/>
              <a:gd name="connsiteX2" fmla="*/ 2265434 w 2265434"/>
              <a:gd name="connsiteY2" fmla="*/ 0 h 908268"/>
              <a:gd name="connsiteX3" fmla="*/ 2265434 w 2265434"/>
              <a:gd name="connsiteY3" fmla="*/ 124444 h 908268"/>
              <a:gd name="connsiteX4" fmla="*/ 2111823 w 2265434"/>
              <a:gd name="connsiteY4" fmla="*/ 390448 h 908268"/>
              <a:gd name="connsiteX5" fmla="*/ 1286329 w 2265434"/>
              <a:gd name="connsiteY5" fmla="*/ 867050 h 908268"/>
              <a:gd name="connsiteX6" fmla="*/ 979106 w 2265434"/>
              <a:gd name="connsiteY6" fmla="*/ 867050 h 908268"/>
              <a:gd name="connsiteX7" fmla="*/ 153612 w 2265434"/>
              <a:gd name="connsiteY7" fmla="*/ 390448 h 908268"/>
              <a:gd name="connsiteX8" fmla="*/ 0 w 2265434"/>
              <a:gd name="connsiteY8" fmla="*/ 124444 h 90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5434" h="908268">
                <a:moveTo>
                  <a:pt x="0" y="124444"/>
                </a:moveTo>
                <a:lnTo>
                  <a:pt x="0" y="0"/>
                </a:lnTo>
                <a:lnTo>
                  <a:pt x="2265434" y="0"/>
                </a:lnTo>
                <a:lnTo>
                  <a:pt x="2265434" y="124444"/>
                </a:lnTo>
                <a:cubicBezTo>
                  <a:pt x="2265434" y="234134"/>
                  <a:pt x="2206873" y="335491"/>
                  <a:pt x="2111823" y="390448"/>
                </a:cubicBezTo>
                <a:lnTo>
                  <a:pt x="1286329" y="867050"/>
                </a:lnTo>
                <a:cubicBezTo>
                  <a:pt x="1191279" y="922008"/>
                  <a:pt x="1074156" y="922008"/>
                  <a:pt x="979106" y="867050"/>
                </a:cubicBezTo>
                <a:lnTo>
                  <a:pt x="153612" y="390448"/>
                </a:lnTo>
                <a:cubicBezTo>
                  <a:pt x="58562" y="335716"/>
                  <a:pt x="0" y="234134"/>
                  <a:pt x="0" y="124444"/>
                </a:cubicBez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83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raphic 15">
            <a:extLst>
              <a:ext uri="{FF2B5EF4-FFF2-40B4-BE49-F238E27FC236}">
                <a16:creationId xmlns:a16="http://schemas.microsoft.com/office/drawing/2014/main" id="{E7E15E67-8AB6-B0AB-95D9-4F061F68EAA9}"/>
              </a:ext>
            </a:extLst>
          </p:cNvPr>
          <p:cNvSpPr/>
          <p:nvPr userDrawn="1"/>
        </p:nvSpPr>
        <p:spPr>
          <a:xfrm rot="16200000">
            <a:off x="797872" y="331567"/>
            <a:ext cx="1937795" cy="2146330"/>
          </a:xfrm>
          <a:custGeom>
            <a:avLst/>
            <a:gdLst>
              <a:gd name="connsiteX0" fmla="*/ 0 w 1075507"/>
              <a:gd name="connsiteY0" fmla="*/ 372119 h 1196767"/>
              <a:gd name="connsiteX1" fmla="*/ 0 w 1075507"/>
              <a:gd name="connsiteY1" fmla="*/ 824649 h 1196767"/>
              <a:gd name="connsiteX2" fmla="*/ 72927 w 1075507"/>
              <a:gd name="connsiteY2" fmla="*/ 950934 h 1196767"/>
              <a:gd name="connsiteX3" fmla="*/ 464827 w 1075507"/>
              <a:gd name="connsiteY3" fmla="*/ 1177199 h 1196767"/>
              <a:gd name="connsiteX4" fmla="*/ 610681 w 1075507"/>
              <a:gd name="connsiteY4" fmla="*/ 1177199 h 1196767"/>
              <a:gd name="connsiteX5" fmla="*/ 1002581 w 1075507"/>
              <a:gd name="connsiteY5" fmla="*/ 950934 h 1196767"/>
              <a:gd name="connsiteX6" fmla="*/ 1075508 w 1075507"/>
              <a:gd name="connsiteY6" fmla="*/ 824649 h 1196767"/>
              <a:gd name="connsiteX7" fmla="*/ 1075508 w 1075507"/>
              <a:gd name="connsiteY7" fmla="*/ 372119 h 1196767"/>
              <a:gd name="connsiteX8" fmla="*/ 1002581 w 1075507"/>
              <a:gd name="connsiteY8" fmla="*/ 245834 h 1196767"/>
              <a:gd name="connsiteX9" fmla="*/ 610788 w 1075507"/>
              <a:gd name="connsiteY9" fmla="*/ 19568 h 1196767"/>
              <a:gd name="connsiteX10" fmla="*/ 464934 w 1075507"/>
              <a:gd name="connsiteY10" fmla="*/ 19568 h 1196767"/>
              <a:gd name="connsiteX11" fmla="*/ 72927 w 1075507"/>
              <a:gd name="connsiteY11" fmla="*/ 245834 h 1196767"/>
              <a:gd name="connsiteX12" fmla="*/ 0 w 1075507"/>
              <a:gd name="connsiteY12" fmla="*/ 372119 h 119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5507" h="1196767">
                <a:moveTo>
                  <a:pt x="0" y="372119"/>
                </a:moveTo>
                <a:lnTo>
                  <a:pt x="0" y="824649"/>
                </a:lnTo>
                <a:cubicBezTo>
                  <a:pt x="0" y="876724"/>
                  <a:pt x="27802" y="924950"/>
                  <a:pt x="72927" y="950934"/>
                </a:cubicBezTo>
                <a:lnTo>
                  <a:pt x="464827" y="1177199"/>
                </a:lnTo>
                <a:cubicBezTo>
                  <a:pt x="509952" y="1203290"/>
                  <a:pt x="565556" y="1203290"/>
                  <a:pt x="610681" y="1177199"/>
                </a:cubicBezTo>
                <a:lnTo>
                  <a:pt x="1002581" y="950934"/>
                </a:lnTo>
                <a:cubicBezTo>
                  <a:pt x="1047706" y="924843"/>
                  <a:pt x="1075508" y="876724"/>
                  <a:pt x="1075508" y="824649"/>
                </a:cubicBezTo>
                <a:lnTo>
                  <a:pt x="1075508" y="372119"/>
                </a:lnTo>
                <a:cubicBezTo>
                  <a:pt x="1075508" y="320043"/>
                  <a:pt x="1047706" y="271818"/>
                  <a:pt x="1002581" y="245834"/>
                </a:cubicBezTo>
                <a:lnTo>
                  <a:pt x="610788" y="19568"/>
                </a:lnTo>
                <a:cubicBezTo>
                  <a:pt x="565663" y="-6523"/>
                  <a:pt x="510059" y="-6523"/>
                  <a:pt x="464934" y="19568"/>
                </a:cubicBezTo>
                <a:lnTo>
                  <a:pt x="72927" y="245834"/>
                </a:lnTo>
                <a:cubicBezTo>
                  <a:pt x="27802" y="271925"/>
                  <a:pt x="0" y="320043"/>
                  <a:pt x="0" y="372119"/>
                </a:cubicBezTo>
                <a:close/>
              </a:path>
            </a:pathLst>
          </a:custGeom>
          <a:noFill/>
          <a:ln w="19050" cap="flat">
            <a:solidFill>
              <a:schemeClr val="tx2"/>
            </a:solidFill>
            <a:prstDash val="solid"/>
            <a:miter/>
          </a:ln>
        </p:spPr>
        <p:txBody>
          <a:bodyPr vert="vert" rtlCol="0" anchor="ctr"/>
          <a:lstStyle/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2" name="Graphic 15">
            <a:extLst>
              <a:ext uri="{FF2B5EF4-FFF2-40B4-BE49-F238E27FC236}">
                <a16:creationId xmlns:a16="http://schemas.microsoft.com/office/drawing/2014/main" id="{8D6A150A-CCF2-E210-07C7-F5870E835E64}"/>
              </a:ext>
            </a:extLst>
          </p:cNvPr>
          <p:cNvSpPr/>
          <p:nvPr userDrawn="1"/>
        </p:nvSpPr>
        <p:spPr>
          <a:xfrm rot="16200000">
            <a:off x="1374467" y="3066007"/>
            <a:ext cx="1461861" cy="1619178"/>
          </a:xfrm>
          <a:custGeom>
            <a:avLst/>
            <a:gdLst>
              <a:gd name="connsiteX0" fmla="*/ 0 w 1075507"/>
              <a:gd name="connsiteY0" fmla="*/ 372119 h 1196767"/>
              <a:gd name="connsiteX1" fmla="*/ 0 w 1075507"/>
              <a:gd name="connsiteY1" fmla="*/ 824649 h 1196767"/>
              <a:gd name="connsiteX2" fmla="*/ 72927 w 1075507"/>
              <a:gd name="connsiteY2" fmla="*/ 950934 h 1196767"/>
              <a:gd name="connsiteX3" fmla="*/ 464827 w 1075507"/>
              <a:gd name="connsiteY3" fmla="*/ 1177199 h 1196767"/>
              <a:gd name="connsiteX4" fmla="*/ 610681 w 1075507"/>
              <a:gd name="connsiteY4" fmla="*/ 1177199 h 1196767"/>
              <a:gd name="connsiteX5" fmla="*/ 1002581 w 1075507"/>
              <a:gd name="connsiteY5" fmla="*/ 950934 h 1196767"/>
              <a:gd name="connsiteX6" fmla="*/ 1075508 w 1075507"/>
              <a:gd name="connsiteY6" fmla="*/ 824649 h 1196767"/>
              <a:gd name="connsiteX7" fmla="*/ 1075508 w 1075507"/>
              <a:gd name="connsiteY7" fmla="*/ 372119 h 1196767"/>
              <a:gd name="connsiteX8" fmla="*/ 1002581 w 1075507"/>
              <a:gd name="connsiteY8" fmla="*/ 245834 h 1196767"/>
              <a:gd name="connsiteX9" fmla="*/ 610788 w 1075507"/>
              <a:gd name="connsiteY9" fmla="*/ 19568 h 1196767"/>
              <a:gd name="connsiteX10" fmla="*/ 464934 w 1075507"/>
              <a:gd name="connsiteY10" fmla="*/ 19568 h 1196767"/>
              <a:gd name="connsiteX11" fmla="*/ 72927 w 1075507"/>
              <a:gd name="connsiteY11" fmla="*/ 245834 h 1196767"/>
              <a:gd name="connsiteX12" fmla="*/ 0 w 1075507"/>
              <a:gd name="connsiteY12" fmla="*/ 372119 h 119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5507" h="1196767">
                <a:moveTo>
                  <a:pt x="0" y="372119"/>
                </a:moveTo>
                <a:lnTo>
                  <a:pt x="0" y="824649"/>
                </a:lnTo>
                <a:cubicBezTo>
                  <a:pt x="0" y="876724"/>
                  <a:pt x="27802" y="924950"/>
                  <a:pt x="72927" y="950934"/>
                </a:cubicBezTo>
                <a:lnTo>
                  <a:pt x="464827" y="1177199"/>
                </a:lnTo>
                <a:cubicBezTo>
                  <a:pt x="509952" y="1203290"/>
                  <a:pt x="565556" y="1203290"/>
                  <a:pt x="610681" y="1177199"/>
                </a:cubicBezTo>
                <a:lnTo>
                  <a:pt x="1002581" y="950934"/>
                </a:lnTo>
                <a:cubicBezTo>
                  <a:pt x="1047706" y="924843"/>
                  <a:pt x="1075508" y="876724"/>
                  <a:pt x="1075508" y="824649"/>
                </a:cubicBezTo>
                <a:lnTo>
                  <a:pt x="1075508" y="372119"/>
                </a:lnTo>
                <a:cubicBezTo>
                  <a:pt x="1075508" y="320043"/>
                  <a:pt x="1047706" y="271818"/>
                  <a:pt x="1002581" y="245834"/>
                </a:cubicBezTo>
                <a:lnTo>
                  <a:pt x="610788" y="19568"/>
                </a:lnTo>
                <a:cubicBezTo>
                  <a:pt x="565663" y="-6523"/>
                  <a:pt x="510059" y="-6523"/>
                  <a:pt x="464934" y="19568"/>
                </a:cubicBezTo>
                <a:lnTo>
                  <a:pt x="72927" y="245834"/>
                </a:lnTo>
                <a:cubicBezTo>
                  <a:pt x="27802" y="271925"/>
                  <a:pt x="0" y="320043"/>
                  <a:pt x="0" y="372119"/>
                </a:cubicBezTo>
                <a:close/>
              </a:path>
            </a:pathLst>
          </a:custGeom>
          <a:noFill/>
          <a:ln w="19050" cap="flat">
            <a:solidFill>
              <a:schemeClr val="accent5"/>
            </a:solidFill>
            <a:prstDash val="sysDot"/>
            <a:miter/>
          </a:ln>
        </p:spPr>
        <p:txBody>
          <a:bodyPr vert="vert" rtlCol="0" anchor="ctr"/>
          <a:lstStyle/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FC0BAB1-C94B-0C8F-778E-D5E28A24C0C8}"/>
              </a:ext>
            </a:extLst>
          </p:cNvPr>
          <p:cNvSpPr/>
          <p:nvPr userDrawn="1"/>
        </p:nvSpPr>
        <p:spPr>
          <a:xfrm>
            <a:off x="0" y="851020"/>
            <a:ext cx="2896015" cy="3024580"/>
          </a:xfrm>
          <a:custGeom>
            <a:avLst/>
            <a:gdLst>
              <a:gd name="connsiteX0" fmla="*/ 587608 w 2896015"/>
              <a:gd name="connsiteY0" fmla="*/ 0 h 3024580"/>
              <a:gd name="connsiteX1" fmla="*/ 1854358 w 2896015"/>
              <a:gd name="connsiteY1" fmla="*/ 0 h 3024580"/>
              <a:gd name="connsiteX2" fmla="*/ 2207863 w 2896015"/>
              <a:gd name="connsiteY2" fmla="*/ 205088 h 3024580"/>
              <a:gd name="connsiteX3" fmla="*/ 2841239 w 2896015"/>
              <a:gd name="connsiteY3" fmla="*/ 1307202 h 3024580"/>
              <a:gd name="connsiteX4" fmla="*/ 2841239 w 2896015"/>
              <a:gd name="connsiteY4" fmla="*/ 1717377 h 3024580"/>
              <a:gd name="connsiteX5" fmla="*/ 2207863 w 2896015"/>
              <a:gd name="connsiteY5" fmla="*/ 2819492 h 3024580"/>
              <a:gd name="connsiteX6" fmla="*/ 1854358 w 2896015"/>
              <a:gd name="connsiteY6" fmla="*/ 3024580 h 3024580"/>
              <a:gd name="connsiteX7" fmla="*/ 587608 w 2896015"/>
              <a:gd name="connsiteY7" fmla="*/ 3024580 h 3024580"/>
              <a:gd name="connsiteX8" fmla="*/ 234103 w 2896015"/>
              <a:gd name="connsiteY8" fmla="*/ 2819492 h 3024580"/>
              <a:gd name="connsiteX9" fmla="*/ 0 w 2896015"/>
              <a:gd name="connsiteY9" fmla="*/ 2412029 h 3024580"/>
              <a:gd name="connsiteX10" fmla="*/ 0 w 2896015"/>
              <a:gd name="connsiteY10" fmla="*/ 612329 h 3024580"/>
              <a:gd name="connsiteX11" fmla="*/ 234103 w 2896015"/>
              <a:gd name="connsiteY11" fmla="*/ 205088 h 3024580"/>
              <a:gd name="connsiteX12" fmla="*/ 587608 w 2896015"/>
              <a:gd name="connsiteY12" fmla="*/ 0 h 302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015" h="3024580">
                <a:moveTo>
                  <a:pt x="587608" y="0"/>
                </a:moveTo>
                <a:lnTo>
                  <a:pt x="1854358" y="0"/>
                </a:lnTo>
                <a:cubicBezTo>
                  <a:pt x="2000130" y="0"/>
                  <a:pt x="2134828" y="78186"/>
                  <a:pt x="2207863" y="205088"/>
                </a:cubicBezTo>
                <a:lnTo>
                  <a:pt x="2841239" y="1307202"/>
                </a:lnTo>
                <a:cubicBezTo>
                  <a:pt x="2914274" y="1434104"/>
                  <a:pt x="2914274" y="1590475"/>
                  <a:pt x="2841239" y="1717377"/>
                </a:cubicBezTo>
                <a:lnTo>
                  <a:pt x="2207863" y="2819492"/>
                </a:lnTo>
                <a:cubicBezTo>
                  <a:pt x="2135127" y="2946394"/>
                  <a:pt x="2000130" y="3024580"/>
                  <a:pt x="1854358" y="3024580"/>
                </a:cubicBezTo>
                <a:lnTo>
                  <a:pt x="587608" y="3024580"/>
                </a:lnTo>
                <a:cubicBezTo>
                  <a:pt x="441833" y="3024580"/>
                  <a:pt x="307138" y="2946394"/>
                  <a:pt x="234103" y="2819492"/>
                </a:cubicBezTo>
                <a:lnTo>
                  <a:pt x="0" y="2412029"/>
                </a:lnTo>
                <a:lnTo>
                  <a:pt x="0" y="612329"/>
                </a:lnTo>
                <a:lnTo>
                  <a:pt x="234103" y="205088"/>
                </a:lnTo>
                <a:cubicBezTo>
                  <a:pt x="306839" y="78186"/>
                  <a:pt x="441833" y="0"/>
                  <a:pt x="5876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1EE1-BE54-FB9E-908A-A1558351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056924"/>
            <a:ext cx="1908148" cy="612774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BABE6-E40B-6AC0-69FB-8AFF9F8AD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799" y="6298329"/>
            <a:ext cx="8902701" cy="136525"/>
          </a:xfrm>
        </p:spPr>
        <p:txBody>
          <a:bodyPr/>
          <a:lstStyle/>
          <a:p>
            <a:endParaRPr lang="en-US"/>
          </a:p>
        </p:txBody>
      </p:sp>
      <p:pic>
        <p:nvPicPr>
          <p:cNvPr id="28" name="logo_pole ochronne.pdf" descr="logo_pole ochronne.pdf">
            <a:extLst>
              <a:ext uri="{FF2B5EF4-FFF2-40B4-BE49-F238E27FC236}">
                <a16:creationId xmlns:a16="http://schemas.microsoft.com/office/drawing/2014/main" id="{F2C1BF97-E20C-6A34-C083-1370DE9F4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743" y="6397148"/>
            <a:ext cx="585789" cy="234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9B4417C0-F319-3767-C666-730E01C28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118" b="37602"/>
          <a:stretch/>
        </p:blipFill>
        <p:spPr>
          <a:xfrm>
            <a:off x="424656" y="6489365"/>
            <a:ext cx="835363" cy="11906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FD485-11B9-075F-FFC4-35BB3F1384B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993302" y="605959"/>
            <a:ext cx="4341198" cy="438616"/>
          </a:xfrm>
        </p:spPr>
        <p:txBody>
          <a:bodyPr anchor="ctr"/>
          <a:lstStyle>
            <a:lvl1pPr>
              <a:defRPr sz="1800" b="1"/>
            </a:lvl1pPr>
          </a:lstStyle>
          <a:p>
            <a:pPr lvl="0"/>
            <a:r>
              <a:rPr lang="en-US"/>
              <a:t>Agenda item 01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B3E34F-901A-8AF6-0D11-7BC603710C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93302" y="2064711"/>
            <a:ext cx="4341198" cy="438616"/>
          </a:xfrm>
        </p:spPr>
        <p:txBody>
          <a:bodyPr anchor="ctr">
            <a:no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Agenda item 02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DAB7A5-3731-9D16-4DD7-CB29FEE2B1F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993302" y="3523569"/>
            <a:ext cx="4341198" cy="438616"/>
          </a:xfrm>
        </p:spPr>
        <p:txBody>
          <a:bodyPr anchor="ctr">
            <a:no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Agenda item 03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48FFE7D-C2B6-B202-6C18-08AD7AEB2DD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93302" y="4979163"/>
            <a:ext cx="4341198" cy="438616"/>
          </a:xfrm>
        </p:spPr>
        <p:txBody>
          <a:bodyPr anchor="ctr">
            <a:no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Agenda item 04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1A6DBF5-7763-5CBD-FF70-D42AC2E4CD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9745" y="605959"/>
            <a:ext cx="396001" cy="438616"/>
          </a:xfrm>
          <a:custGeom>
            <a:avLst/>
            <a:gdLst>
              <a:gd name="connsiteX0" fmla="*/ 198040 w 396001"/>
              <a:gd name="connsiteY0" fmla="*/ 0 h 438616"/>
              <a:gd name="connsiteX1" fmla="*/ 224891 w 396001"/>
              <a:gd name="connsiteY1" fmla="*/ 7172 h 438616"/>
              <a:gd name="connsiteX2" fmla="*/ 369149 w 396001"/>
              <a:gd name="connsiteY2" fmla="*/ 90098 h 438616"/>
              <a:gd name="connsiteX3" fmla="*/ 396001 w 396001"/>
              <a:gd name="connsiteY3" fmla="*/ 136382 h 438616"/>
              <a:gd name="connsiteX4" fmla="*/ 396001 w 396001"/>
              <a:gd name="connsiteY4" fmla="*/ 302235 h 438616"/>
              <a:gd name="connsiteX5" fmla="*/ 369149 w 396001"/>
              <a:gd name="connsiteY5" fmla="*/ 348518 h 438616"/>
              <a:gd name="connsiteX6" fmla="*/ 224852 w 396001"/>
              <a:gd name="connsiteY6" fmla="*/ 431444 h 438616"/>
              <a:gd name="connsiteX7" fmla="*/ 171149 w 396001"/>
              <a:gd name="connsiteY7" fmla="*/ 431444 h 438616"/>
              <a:gd name="connsiteX8" fmla="*/ 26852 w 396001"/>
              <a:gd name="connsiteY8" fmla="*/ 348518 h 438616"/>
              <a:gd name="connsiteX9" fmla="*/ 0 w 396001"/>
              <a:gd name="connsiteY9" fmla="*/ 302235 h 438616"/>
              <a:gd name="connsiteX10" fmla="*/ 0 w 396001"/>
              <a:gd name="connsiteY10" fmla="*/ 136382 h 438616"/>
              <a:gd name="connsiteX11" fmla="*/ 26852 w 396001"/>
              <a:gd name="connsiteY11" fmla="*/ 90098 h 438616"/>
              <a:gd name="connsiteX12" fmla="*/ 171188 w 396001"/>
              <a:gd name="connsiteY12" fmla="*/ 7172 h 438616"/>
              <a:gd name="connsiteX13" fmla="*/ 198040 w 396001"/>
              <a:gd name="connsiteY13" fmla="*/ 0 h 4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001" h="438616">
                <a:moveTo>
                  <a:pt x="198040" y="0"/>
                </a:moveTo>
                <a:cubicBezTo>
                  <a:pt x="207312" y="0"/>
                  <a:pt x="216584" y="2391"/>
                  <a:pt x="224891" y="7172"/>
                </a:cubicBezTo>
                <a:lnTo>
                  <a:pt x="369149" y="90098"/>
                </a:lnTo>
                <a:cubicBezTo>
                  <a:pt x="385764" y="99622"/>
                  <a:pt x="396001" y="117296"/>
                  <a:pt x="396001" y="136382"/>
                </a:cubicBezTo>
                <a:lnTo>
                  <a:pt x="396001" y="302235"/>
                </a:lnTo>
                <a:cubicBezTo>
                  <a:pt x="396001" y="321320"/>
                  <a:pt x="385764" y="338956"/>
                  <a:pt x="369149" y="348518"/>
                </a:cubicBezTo>
                <a:lnTo>
                  <a:pt x="224852" y="431444"/>
                </a:lnTo>
                <a:cubicBezTo>
                  <a:pt x="208237" y="441007"/>
                  <a:pt x="187764" y="441007"/>
                  <a:pt x="171149" y="431444"/>
                </a:cubicBezTo>
                <a:lnTo>
                  <a:pt x="26852" y="348518"/>
                </a:lnTo>
                <a:cubicBezTo>
                  <a:pt x="10237" y="338995"/>
                  <a:pt x="0" y="321320"/>
                  <a:pt x="0" y="302235"/>
                </a:cubicBezTo>
                <a:lnTo>
                  <a:pt x="0" y="136382"/>
                </a:lnTo>
                <a:cubicBezTo>
                  <a:pt x="0" y="117296"/>
                  <a:pt x="10237" y="99661"/>
                  <a:pt x="26852" y="90098"/>
                </a:cubicBezTo>
                <a:lnTo>
                  <a:pt x="171188" y="7172"/>
                </a:lnTo>
                <a:cubicBezTo>
                  <a:pt x="179496" y="2391"/>
                  <a:pt x="188768" y="0"/>
                  <a:pt x="19804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36312B9-34E7-1674-F0B8-C3313E8DBD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9744" y="2064711"/>
            <a:ext cx="396001" cy="438616"/>
          </a:xfrm>
          <a:custGeom>
            <a:avLst/>
            <a:gdLst>
              <a:gd name="connsiteX0" fmla="*/ 198040 w 396001"/>
              <a:gd name="connsiteY0" fmla="*/ 0 h 438616"/>
              <a:gd name="connsiteX1" fmla="*/ 224891 w 396001"/>
              <a:gd name="connsiteY1" fmla="*/ 7172 h 438616"/>
              <a:gd name="connsiteX2" fmla="*/ 369149 w 396001"/>
              <a:gd name="connsiteY2" fmla="*/ 90098 h 438616"/>
              <a:gd name="connsiteX3" fmla="*/ 396001 w 396001"/>
              <a:gd name="connsiteY3" fmla="*/ 136382 h 438616"/>
              <a:gd name="connsiteX4" fmla="*/ 396001 w 396001"/>
              <a:gd name="connsiteY4" fmla="*/ 302235 h 438616"/>
              <a:gd name="connsiteX5" fmla="*/ 369149 w 396001"/>
              <a:gd name="connsiteY5" fmla="*/ 348518 h 438616"/>
              <a:gd name="connsiteX6" fmla="*/ 224852 w 396001"/>
              <a:gd name="connsiteY6" fmla="*/ 431444 h 438616"/>
              <a:gd name="connsiteX7" fmla="*/ 171149 w 396001"/>
              <a:gd name="connsiteY7" fmla="*/ 431444 h 438616"/>
              <a:gd name="connsiteX8" fmla="*/ 26852 w 396001"/>
              <a:gd name="connsiteY8" fmla="*/ 348518 h 438616"/>
              <a:gd name="connsiteX9" fmla="*/ 0 w 396001"/>
              <a:gd name="connsiteY9" fmla="*/ 302235 h 438616"/>
              <a:gd name="connsiteX10" fmla="*/ 0 w 396001"/>
              <a:gd name="connsiteY10" fmla="*/ 136382 h 438616"/>
              <a:gd name="connsiteX11" fmla="*/ 26852 w 396001"/>
              <a:gd name="connsiteY11" fmla="*/ 90098 h 438616"/>
              <a:gd name="connsiteX12" fmla="*/ 171188 w 396001"/>
              <a:gd name="connsiteY12" fmla="*/ 7172 h 438616"/>
              <a:gd name="connsiteX13" fmla="*/ 198040 w 396001"/>
              <a:gd name="connsiteY13" fmla="*/ 0 h 4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001" h="438616">
                <a:moveTo>
                  <a:pt x="198040" y="0"/>
                </a:moveTo>
                <a:cubicBezTo>
                  <a:pt x="207312" y="0"/>
                  <a:pt x="216584" y="2391"/>
                  <a:pt x="224891" y="7172"/>
                </a:cubicBezTo>
                <a:lnTo>
                  <a:pt x="369149" y="90098"/>
                </a:lnTo>
                <a:cubicBezTo>
                  <a:pt x="385764" y="99622"/>
                  <a:pt x="396001" y="117296"/>
                  <a:pt x="396001" y="136382"/>
                </a:cubicBezTo>
                <a:lnTo>
                  <a:pt x="396001" y="302235"/>
                </a:lnTo>
                <a:cubicBezTo>
                  <a:pt x="396001" y="321320"/>
                  <a:pt x="385764" y="338956"/>
                  <a:pt x="369149" y="348518"/>
                </a:cubicBezTo>
                <a:lnTo>
                  <a:pt x="224852" y="431444"/>
                </a:lnTo>
                <a:cubicBezTo>
                  <a:pt x="208237" y="441007"/>
                  <a:pt x="187764" y="441007"/>
                  <a:pt x="171149" y="431444"/>
                </a:cubicBezTo>
                <a:lnTo>
                  <a:pt x="26852" y="348518"/>
                </a:lnTo>
                <a:cubicBezTo>
                  <a:pt x="10237" y="338995"/>
                  <a:pt x="0" y="321320"/>
                  <a:pt x="0" y="302235"/>
                </a:cubicBezTo>
                <a:lnTo>
                  <a:pt x="0" y="136382"/>
                </a:lnTo>
                <a:cubicBezTo>
                  <a:pt x="0" y="117296"/>
                  <a:pt x="10237" y="99661"/>
                  <a:pt x="26852" y="90098"/>
                </a:cubicBezTo>
                <a:lnTo>
                  <a:pt x="171188" y="7172"/>
                </a:lnTo>
                <a:cubicBezTo>
                  <a:pt x="179496" y="2391"/>
                  <a:pt x="188768" y="0"/>
                  <a:pt x="19804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C48BB95-4A3A-80E4-3193-1E0CA28AD7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9745" y="3522153"/>
            <a:ext cx="396001" cy="438616"/>
          </a:xfrm>
          <a:custGeom>
            <a:avLst/>
            <a:gdLst>
              <a:gd name="connsiteX0" fmla="*/ 198040 w 396001"/>
              <a:gd name="connsiteY0" fmla="*/ 0 h 438616"/>
              <a:gd name="connsiteX1" fmla="*/ 224891 w 396001"/>
              <a:gd name="connsiteY1" fmla="*/ 7172 h 438616"/>
              <a:gd name="connsiteX2" fmla="*/ 369149 w 396001"/>
              <a:gd name="connsiteY2" fmla="*/ 90098 h 438616"/>
              <a:gd name="connsiteX3" fmla="*/ 396001 w 396001"/>
              <a:gd name="connsiteY3" fmla="*/ 136382 h 438616"/>
              <a:gd name="connsiteX4" fmla="*/ 396001 w 396001"/>
              <a:gd name="connsiteY4" fmla="*/ 302235 h 438616"/>
              <a:gd name="connsiteX5" fmla="*/ 369149 w 396001"/>
              <a:gd name="connsiteY5" fmla="*/ 348518 h 438616"/>
              <a:gd name="connsiteX6" fmla="*/ 224852 w 396001"/>
              <a:gd name="connsiteY6" fmla="*/ 431444 h 438616"/>
              <a:gd name="connsiteX7" fmla="*/ 171149 w 396001"/>
              <a:gd name="connsiteY7" fmla="*/ 431444 h 438616"/>
              <a:gd name="connsiteX8" fmla="*/ 26852 w 396001"/>
              <a:gd name="connsiteY8" fmla="*/ 348518 h 438616"/>
              <a:gd name="connsiteX9" fmla="*/ 0 w 396001"/>
              <a:gd name="connsiteY9" fmla="*/ 302235 h 438616"/>
              <a:gd name="connsiteX10" fmla="*/ 0 w 396001"/>
              <a:gd name="connsiteY10" fmla="*/ 136382 h 438616"/>
              <a:gd name="connsiteX11" fmla="*/ 26852 w 396001"/>
              <a:gd name="connsiteY11" fmla="*/ 90098 h 438616"/>
              <a:gd name="connsiteX12" fmla="*/ 171188 w 396001"/>
              <a:gd name="connsiteY12" fmla="*/ 7172 h 438616"/>
              <a:gd name="connsiteX13" fmla="*/ 198040 w 396001"/>
              <a:gd name="connsiteY13" fmla="*/ 0 h 4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001" h="438616">
                <a:moveTo>
                  <a:pt x="198040" y="0"/>
                </a:moveTo>
                <a:cubicBezTo>
                  <a:pt x="207312" y="0"/>
                  <a:pt x="216584" y="2391"/>
                  <a:pt x="224891" y="7172"/>
                </a:cubicBezTo>
                <a:lnTo>
                  <a:pt x="369149" y="90098"/>
                </a:lnTo>
                <a:cubicBezTo>
                  <a:pt x="385764" y="99622"/>
                  <a:pt x="396001" y="117296"/>
                  <a:pt x="396001" y="136382"/>
                </a:cubicBezTo>
                <a:lnTo>
                  <a:pt x="396001" y="302235"/>
                </a:lnTo>
                <a:cubicBezTo>
                  <a:pt x="396001" y="321320"/>
                  <a:pt x="385764" y="338956"/>
                  <a:pt x="369149" y="348518"/>
                </a:cubicBezTo>
                <a:lnTo>
                  <a:pt x="224852" y="431444"/>
                </a:lnTo>
                <a:cubicBezTo>
                  <a:pt x="208237" y="441007"/>
                  <a:pt x="187764" y="441007"/>
                  <a:pt x="171149" y="431444"/>
                </a:cubicBezTo>
                <a:lnTo>
                  <a:pt x="26852" y="348518"/>
                </a:lnTo>
                <a:cubicBezTo>
                  <a:pt x="10237" y="338995"/>
                  <a:pt x="0" y="321320"/>
                  <a:pt x="0" y="302235"/>
                </a:cubicBezTo>
                <a:lnTo>
                  <a:pt x="0" y="136382"/>
                </a:lnTo>
                <a:cubicBezTo>
                  <a:pt x="0" y="117296"/>
                  <a:pt x="10237" y="99661"/>
                  <a:pt x="26852" y="90098"/>
                </a:cubicBezTo>
                <a:lnTo>
                  <a:pt x="171188" y="7172"/>
                </a:lnTo>
                <a:cubicBezTo>
                  <a:pt x="179496" y="2391"/>
                  <a:pt x="188768" y="0"/>
                  <a:pt x="19804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6C849DF-B776-CA9A-6BC0-05B8706110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59743" y="4979163"/>
            <a:ext cx="396001" cy="438616"/>
          </a:xfrm>
          <a:custGeom>
            <a:avLst/>
            <a:gdLst>
              <a:gd name="connsiteX0" fmla="*/ 198040 w 396001"/>
              <a:gd name="connsiteY0" fmla="*/ 0 h 438616"/>
              <a:gd name="connsiteX1" fmla="*/ 224891 w 396001"/>
              <a:gd name="connsiteY1" fmla="*/ 7172 h 438616"/>
              <a:gd name="connsiteX2" fmla="*/ 369149 w 396001"/>
              <a:gd name="connsiteY2" fmla="*/ 90098 h 438616"/>
              <a:gd name="connsiteX3" fmla="*/ 396001 w 396001"/>
              <a:gd name="connsiteY3" fmla="*/ 136382 h 438616"/>
              <a:gd name="connsiteX4" fmla="*/ 396001 w 396001"/>
              <a:gd name="connsiteY4" fmla="*/ 302235 h 438616"/>
              <a:gd name="connsiteX5" fmla="*/ 369149 w 396001"/>
              <a:gd name="connsiteY5" fmla="*/ 348518 h 438616"/>
              <a:gd name="connsiteX6" fmla="*/ 224852 w 396001"/>
              <a:gd name="connsiteY6" fmla="*/ 431444 h 438616"/>
              <a:gd name="connsiteX7" fmla="*/ 171149 w 396001"/>
              <a:gd name="connsiteY7" fmla="*/ 431444 h 438616"/>
              <a:gd name="connsiteX8" fmla="*/ 26852 w 396001"/>
              <a:gd name="connsiteY8" fmla="*/ 348518 h 438616"/>
              <a:gd name="connsiteX9" fmla="*/ 0 w 396001"/>
              <a:gd name="connsiteY9" fmla="*/ 302235 h 438616"/>
              <a:gd name="connsiteX10" fmla="*/ 0 w 396001"/>
              <a:gd name="connsiteY10" fmla="*/ 136382 h 438616"/>
              <a:gd name="connsiteX11" fmla="*/ 26852 w 396001"/>
              <a:gd name="connsiteY11" fmla="*/ 90098 h 438616"/>
              <a:gd name="connsiteX12" fmla="*/ 171188 w 396001"/>
              <a:gd name="connsiteY12" fmla="*/ 7172 h 438616"/>
              <a:gd name="connsiteX13" fmla="*/ 198040 w 396001"/>
              <a:gd name="connsiteY13" fmla="*/ 0 h 4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001" h="438616">
                <a:moveTo>
                  <a:pt x="198040" y="0"/>
                </a:moveTo>
                <a:cubicBezTo>
                  <a:pt x="207312" y="0"/>
                  <a:pt x="216584" y="2391"/>
                  <a:pt x="224891" y="7172"/>
                </a:cubicBezTo>
                <a:lnTo>
                  <a:pt x="369149" y="90098"/>
                </a:lnTo>
                <a:cubicBezTo>
                  <a:pt x="385764" y="99622"/>
                  <a:pt x="396001" y="117296"/>
                  <a:pt x="396001" y="136382"/>
                </a:cubicBezTo>
                <a:lnTo>
                  <a:pt x="396001" y="302235"/>
                </a:lnTo>
                <a:cubicBezTo>
                  <a:pt x="396001" y="321320"/>
                  <a:pt x="385764" y="338956"/>
                  <a:pt x="369149" y="348518"/>
                </a:cubicBezTo>
                <a:lnTo>
                  <a:pt x="224852" y="431444"/>
                </a:lnTo>
                <a:cubicBezTo>
                  <a:pt x="208237" y="441007"/>
                  <a:pt x="187764" y="441007"/>
                  <a:pt x="171149" y="431444"/>
                </a:cubicBezTo>
                <a:lnTo>
                  <a:pt x="26852" y="348518"/>
                </a:lnTo>
                <a:cubicBezTo>
                  <a:pt x="10237" y="338995"/>
                  <a:pt x="0" y="321320"/>
                  <a:pt x="0" y="302235"/>
                </a:cubicBezTo>
                <a:lnTo>
                  <a:pt x="0" y="136382"/>
                </a:lnTo>
                <a:cubicBezTo>
                  <a:pt x="0" y="117296"/>
                  <a:pt x="10237" y="99661"/>
                  <a:pt x="26852" y="90098"/>
                </a:cubicBezTo>
                <a:lnTo>
                  <a:pt x="171188" y="7172"/>
                </a:lnTo>
                <a:cubicBezTo>
                  <a:pt x="179496" y="2391"/>
                  <a:pt x="188768" y="0"/>
                  <a:pt x="19804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0A8CFBA7-8D90-5C92-0B9F-D88271180A7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57745" y="1200466"/>
            <a:ext cx="4676755" cy="548640"/>
          </a:xfrm>
          <a:solidFill>
            <a:schemeClr val="bg1"/>
          </a:solidFill>
          <a:effectLst>
            <a:outerShdw dist="12700" dir="10800000" algn="r" rotWithShape="0">
              <a:schemeClr val="tx2"/>
            </a:outerShdw>
          </a:effectLst>
        </p:spPr>
        <p:txBody>
          <a:bodyPr lIns="331200" anchor="ctr"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43">
            <a:extLst>
              <a:ext uri="{FF2B5EF4-FFF2-40B4-BE49-F238E27FC236}">
                <a16:creationId xmlns:a16="http://schemas.microsoft.com/office/drawing/2014/main" id="{7C30C651-CF85-2D6C-A314-300CE798ECA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657745" y="2659649"/>
            <a:ext cx="4676755" cy="548640"/>
          </a:xfrm>
          <a:solidFill>
            <a:schemeClr val="bg1"/>
          </a:solidFill>
          <a:effectLst>
            <a:outerShdw dist="12700" dir="10800000" algn="r" rotWithShape="0">
              <a:schemeClr val="tx2"/>
            </a:outerShdw>
          </a:effectLst>
        </p:spPr>
        <p:txBody>
          <a:bodyPr lIns="331200" anchor="ctr"/>
          <a:lstStyle>
            <a:lvl5pPr marL="5397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Content Placeholder 43">
            <a:extLst>
              <a:ext uri="{FF2B5EF4-FFF2-40B4-BE49-F238E27FC236}">
                <a16:creationId xmlns:a16="http://schemas.microsoft.com/office/drawing/2014/main" id="{029FC825-76FC-530F-1D86-E5EB474E11C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57745" y="4118832"/>
            <a:ext cx="4676755" cy="548640"/>
          </a:xfrm>
          <a:solidFill>
            <a:schemeClr val="bg1"/>
          </a:solidFill>
          <a:effectLst>
            <a:outerShdw dist="12700" dir="10800000" algn="r" rotWithShape="0">
              <a:schemeClr val="tx2"/>
            </a:outerShdw>
          </a:effectLst>
        </p:spPr>
        <p:txBody>
          <a:bodyPr lIns="331200" anchor="ctr"/>
          <a:lstStyle>
            <a:lvl5pPr marL="5397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Content Placeholder 43">
            <a:extLst>
              <a:ext uri="{FF2B5EF4-FFF2-40B4-BE49-F238E27FC236}">
                <a16:creationId xmlns:a16="http://schemas.microsoft.com/office/drawing/2014/main" id="{D2795B17-613C-C2CA-F955-C2A69DD41AC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657743" y="5580413"/>
            <a:ext cx="4676757" cy="548640"/>
          </a:xfrm>
          <a:solidFill>
            <a:schemeClr val="bg1"/>
          </a:solidFill>
          <a:effectLst>
            <a:outerShdw dist="12700" dir="10800000" algn="r" rotWithShape="0">
              <a:schemeClr val="tx2"/>
            </a:outerShdw>
          </a:effectLst>
        </p:spPr>
        <p:txBody>
          <a:bodyPr lIns="331200" anchor="ctr"/>
          <a:lstStyle>
            <a:lvl5pPr marL="5397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F34342-CFAD-0FD2-72CE-7F2F5D16F7DD}"/>
              </a:ext>
            </a:extLst>
          </p:cNvPr>
          <p:cNvSpPr/>
          <p:nvPr userDrawn="1"/>
        </p:nvSpPr>
        <p:spPr>
          <a:xfrm>
            <a:off x="1453359" y="6480634"/>
            <a:ext cx="252000" cy="136525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vert="horz" lIns="0" tIns="0" rIns="0" bIns="0" rtlCol="0" anchor="ctr"/>
          <a:lstStyle/>
          <a:p>
            <a:fld id="{933137C0-666F-4F7B-A794-FB593C9AD05A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575352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D1DC67-573D-9601-A542-81F4A47CBD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62272" y="798122"/>
            <a:ext cx="700491" cy="629515"/>
          </a:xfrm>
          <a:custGeom>
            <a:avLst/>
            <a:gdLst>
              <a:gd name="connsiteX0" fmla="*/ 217808 w 700491"/>
              <a:gd name="connsiteY0" fmla="*/ 0 h 629515"/>
              <a:gd name="connsiteX1" fmla="*/ 482683 w 700491"/>
              <a:gd name="connsiteY1" fmla="*/ 0 h 629515"/>
              <a:gd name="connsiteX2" fmla="*/ 556600 w 700491"/>
              <a:gd name="connsiteY2" fmla="*/ 42685 h 629515"/>
              <a:gd name="connsiteX3" fmla="*/ 689038 w 700491"/>
              <a:gd name="connsiteY3" fmla="*/ 272072 h 629515"/>
              <a:gd name="connsiteX4" fmla="*/ 689038 w 700491"/>
              <a:gd name="connsiteY4" fmla="*/ 357443 h 629515"/>
              <a:gd name="connsiteX5" fmla="*/ 556600 w 700491"/>
              <a:gd name="connsiteY5" fmla="*/ 586830 h 629515"/>
              <a:gd name="connsiteX6" fmla="*/ 482683 w 700491"/>
              <a:gd name="connsiteY6" fmla="*/ 629515 h 629515"/>
              <a:gd name="connsiteX7" fmla="*/ 217808 w 700491"/>
              <a:gd name="connsiteY7" fmla="*/ 629515 h 629515"/>
              <a:gd name="connsiteX8" fmla="*/ 143892 w 700491"/>
              <a:gd name="connsiteY8" fmla="*/ 586830 h 629515"/>
              <a:gd name="connsiteX9" fmla="*/ 11454 w 700491"/>
              <a:gd name="connsiteY9" fmla="*/ 357380 h 629515"/>
              <a:gd name="connsiteX10" fmla="*/ 11454 w 700491"/>
              <a:gd name="connsiteY10" fmla="*/ 272009 h 629515"/>
              <a:gd name="connsiteX11" fmla="*/ 143892 w 700491"/>
              <a:gd name="connsiteY11" fmla="*/ 42685 h 629515"/>
              <a:gd name="connsiteX12" fmla="*/ 217808 w 700491"/>
              <a:gd name="connsiteY12" fmla="*/ 0 h 6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491" h="629515">
                <a:moveTo>
                  <a:pt x="217808" y="0"/>
                </a:moveTo>
                <a:lnTo>
                  <a:pt x="482683" y="0"/>
                </a:lnTo>
                <a:cubicBezTo>
                  <a:pt x="513164" y="0"/>
                  <a:pt x="541329" y="16273"/>
                  <a:pt x="556600" y="42685"/>
                </a:cubicBezTo>
                <a:lnTo>
                  <a:pt x="689038" y="272072"/>
                </a:lnTo>
                <a:cubicBezTo>
                  <a:pt x="704309" y="298484"/>
                  <a:pt x="704309" y="331030"/>
                  <a:pt x="689038" y="357443"/>
                </a:cubicBezTo>
                <a:lnTo>
                  <a:pt x="556600" y="586830"/>
                </a:lnTo>
                <a:cubicBezTo>
                  <a:pt x="541391" y="613242"/>
                  <a:pt x="513164" y="629515"/>
                  <a:pt x="482683" y="629515"/>
                </a:cubicBezTo>
                <a:lnTo>
                  <a:pt x="217808" y="629515"/>
                </a:lnTo>
                <a:cubicBezTo>
                  <a:pt x="187328" y="629515"/>
                  <a:pt x="159163" y="613242"/>
                  <a:pt x="143892" y="586830"/>
                </a:cubicBezTo>
                <a:lnTo>
                  <a:pt x="11454" y="357380"/>
                </a:lnTo>
                <a:cubicBezTo>
                  <a:pt x="-3818" y="330968"/>
                  <a:pt x="-3818" y="298422"/>
                  <a:pt x="11454" y="272009"/>
                </a:cubicBezTo>
                <a:lnTo>
                  <a:pt x="143892" y="42685"/>
                </a:lnTo>
                <a:cubicBezTo>
                  <a:pt x="159100" y="16273"/>
                  <a:pt x="187328" y="0"/>
                  <a:pt x="217808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2E2724B-36A3-1983-6372-B4D2C5AC2F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2272" y="1744689"/>
            <a:ext cx="700491" cy="629515"/>
          </a:xfrm>
          <a:custGeom>
            <a:avLst/>
            <a:gdLst>
              <a:gd name="connsiteX0" fmla="*/ 217808 w 700491"/>
              <a:gd name="connsiteY0" fmla="*/ 0 h 629515"/>
              <a:gd name="connsiteX1" fmla="*/ 482683 w 700491"/>
              <a:gd name="connsiteY1" fmla="*/ 0 h 629515"/>
              <a:gd name="connsiteX2" fmla="*/ 556600 w 700491"/>
              <a:gd name="connsiteY2" fmla="*/ 42685 h 629515"/>
              <a:gd name="connsiteX3" fmla="*/ 689038 w 700491"/>
              <a:gd name="connsiteY3" fmla="*/ 272072 h 629515"/>
              <a:gd name="connsiteX4" fmla="*/ 689038 w 700491"/>
              <a:gd name="connsiteY4" fmla="*/ 357443 h 629515"/>
              <a:gd name="connsiteX5" fmla="*/ 556600 w 700491"/>
              <a:gd name="connsiteY5" fmla="*/ 586830 h 629515"/>
              <a:gd name="connsiteX6" fmla="*/ 482683 w 700491"/>
              <a:gd name="connsiteY6" fmla="*/ 629515 h 629515"/>
              <a:gd name="connsiteX7" fmla="*/ 217808 w 700491"/>
              <a:gd name="connsiteY7" fmla="*/ 629515 h 629515"/>
              <a:gd name="connsiteX8" fmla="*/ 143891 w 700491"/>
              <a:gd name="connsiteY8" fmla="*/ 586830 h 629515"/>
              <a:gd name="connsiteX9" fmla="*/ 11454 w 700491"/>
              <a:gd name="connsiteY9" fmla="*/ 357380 h 629515"/>
              <a:gd name="connsiteX10" fmla="*/ 11454 w 700491"/>
              <a:gd name="connsiteY10" fmla="*/ 272009 h 629515"/>
              <a:gd name="connsiteX11" fmla="*/ 143891 w 700491"/>
              <a:gd name="connsiteY11" fmla="*/ 42685 h 629515"/>
              <a:gd name="connsiteX12" fmla="*/ 217808 w 700491"/>
              <a:gd name="connsiteY12" fmla="*/ 0 h 6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491" h="629515">
                <a:moveTo>
                  <a:pt x="217808" y="0"/>
                </a:moveTo>
                <a:lnTo>
                  <a:pt x="482683" y="0"/>
                </a:lnTo>
                <a:cubicBezTo>
                  <a:pt x="513164" y="0"/>
                  <a:pt x="541328" y="16273"/>
                  <a:pt x="556600" y="42685"/>
                </a:cubicBezTo>
                <a:lnTo>
                  <a:pt x="689038" y="272072"/>
                </a:lnTo>
                <a:cubicBezTo>
                  <a:pt x="704309" y="298484"/>
                  <a:pt x="704309" y="331030"/>
                  <a:pt x="689038" y="357443"/>
                </a:cubicBezTo>
                <a:lnTo>
                  <a:pt x="556600" y="586830"/>
                </a:lnTo>
                <a:cubicBezTo>
                  <a:pt x="541391" y="613242"/>
                  <a:pt x="513164" y="629515"/>
                  <a:pt x="482683" y="629515"/>
                </a:cubicBezTo>
                <a:lnTo>
                  <a:pt x="217808" y="629515"/>
                </a:lnTo>
                <a:cubicBezTo>
                  <a:pt x="187327" y="629515"/>
                  <a:pt x="159163" y="613242"/>
                  <a:pt x="143891" y="586830"/>
                </a:cubicBezTo>
                <a:lnTo>
                  <a:pt x="11454" y="357380"/>
                </a:lnTo>
                <a:cubicBezTo>
                  <a:pt x="-3818" y="330968"/>
                  <a:pt x="-3818" y="298422"/>
                  <a:pt x="11454" y="272009"/>
                </a:cubicBezTo>
                <a:lnTo>
                  <a:pt x="143891" y="42685"/>
                </a:lnTo>
                <a:cubicBezTo>
                  <a:pt x="159100" y="16273"/>
                  <a:pt x="187327" y="0"/>
                  <a:pt x="21780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ED2DE6-8729-03A0-1606-8301D15F9A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2272" y="2691256"/>
            <a:ext cx="700491" cy="629515"/>
          </a:xfrm>
          <a:custGeom>
            <a:avLst/>
            <a:gdLst>
              <a:gd name="connsiteX0" fmla="*/ 217808 w 700491"/>
              <a:gd name="connsiteY0" fmla="*/ 0 h 629515"/>
              <a:gd name="connsiteX1" fmla="*/ 482683 w 700491"/>
              <a:gd name="connsiteY1" fmla="*/ 0 h 629515"/>
              <a:gd name="connsiteX2" fmla="*/ 556600 w 700491"/>
              <a:gd name="connsiteY2" fmla="*/ 42685 h 629515"/>
              <a:gd name="connsiteX3" fmla="*/ 689038 w 700491"/>
              <a:gd name="connsiteY3" fmla="*/ 272072 h 629515"/>
              <a:gd name="connsiteX4" fmla="*/ 689038 w 700491"/>
              <a:gd name="connsiteY4" fmla="*/ 357443 h 629515"/>
              <a:gd name="connsiteX5" fmla="*/ 556600 w 700491"/>
              <a:gd name="connsiteY5" fmla="*/ 586830 h 629515"/>
              <a:gd name="connsiteX6" fmla="*/ 482683 w 700491"/>
              <a:gd name="connsiteY6" fmla="*/ 629515 h 629515"/>
              <a:gd name="connsiteX7" fmla="*/ 217808 w 700491"/>
              <a:gd name="connsiteY7" fmla="*/ 629515 h 629515"/>
              <a:gd name="connsiteX8" fmla="*/ 143892 w 700491"/>
              <a:gd name="connsiteY8" fmla="*/ 586830 h 629515"/>
              <a:gd name="connsiteX9" fmla="*/ 11454 w 700491"/>
              <a:gd name="connsiteY9" fmla="*/ 357380 h 629515"/>
              <a:gd name="connsiteX10" fmla="*/ 11454 w 700491"/>
              <a:gd name="connsiteY10" fmla="*/ 272009 h 629515"/>
              <a:gd name="connsiteX11" fmla="*/ 143892 w 700491"/>
              <a:gd name="connsiteY11" fmla="*/ 42685 h 629515"/>
              <a:gd name="connsiteX12" fmla="*/ 217808 w 700491"/>
              <a:gd name="connsiteY12" fmla="*/ 0 h 6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491" h="629515">
                <a:moveTo>
                  <a:pt x="217808" y="0"/>
                </a:moveTo>
                <a:lnTo>
                  <a:pt x="482683" y="0"/>
                </a:lnTo>
                <a:cubicBezTo>
                  <a:pt x="513164" y="0"/>
                  <a:pt x="541329" y="16273"/>
                  <a:pt x="556600" y="42685"/>
                </a:cubicBezTo>
                <a:lnTo>
                  <a:pt x="689038" y="272072"/>
                </a:lnTo>
                <a:cubicBezTo>
                  <a:pt x="704309" y="298484"/>
                  <a:pt x="704309" y="331031"/>
                  <a:pt x="689038" y="357443"/>
                </a:cubicBezTo>
                <a:lnTo>
                  <a:pt x="556600" y="586830"/>
                </a:lnTo>
                <a:cubicBezTo>
                  <a:pt x="541391" y="613242"/>
                  <a:pt x="513164" y="629515"/>
                  <a:pt x="482683" y="629515"/>
                </a:cubicBezTo>
                <a:lnTo>
                  <a:pt x="217808" y="629515"/>
                </a:lnTo>
                <a:cubicBezTo>
                  <a:pt x="187328" y="629515"/>
                  <a:pt x="159163" y="613242"/>
                  <a:pt x="143892" y="586830"/>
                </a:cubicBezTo>
                <a:lnTo>
                  <a:pt x="11454" y="357380"/>
                </a:lnTo>
                <a:cubicBezTo>
                  <a:pt x="-3818" y="330968"/>
                  <a:pt x="-3818" y="298422"/>
                  <a:pt x="11454" y="272009"/>
                </a:cubicBezTo>
                <a:lnTo>
                  <a:pt x="143892" y="42685"/>
                </a:lnTo>
                <a:cubicBezTo>
                  <a:pt x="159100" y="16273"/>
                  <a:pt x="187328" y="0"/>
                  <a:pt x="217808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1744715-8F3F-4713-9D0A-54AD308E57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62272" y="3637823"/>
            <a:ext cx="700491" cy="629515"/>
          </a:xfrm>
          <a:custGeom>
            <a:avLst/>
            <a:gdLst>
              <a:gd name="connsiteX0" fmla="*/ 217808 w 700491"/>
              <a:gd name="connsiteY0" fmla="*/ 0 h 629515"/>
              <a:gd name="connsiteX1" fmla="*/ 482683 w 700491"/>
              <a:gd name="connsiteY1" fmla="*/ 0 h 629515"/>
              <a:gd name="connsiteX2" fmla="*/ 556600 w 700491"/>
              <a:gd name="connsiteY2" fmla="*/ 42685 h 629515"/>
              <a:gd name="connsiteX3" fmla="*/ 689038 w 700491"/>
              <a:gd name="connsiteY3" fmla="*/ 272072 h 629515"/>
              <a:gd name="connsiteX4" fmla="*/ 689038 w 700491"/>
              <a:gd name="connsiteY4" fmla="*/ 357443 h 629515"/>
              <a:gd name="connsiteX5" fmla="*/ 556600 w 700491"/>
              <a:gd name="connsiteY5" fmla="*/ 586830 h 629515"/>
              <a:gd name="connsiteX6" fmla="*/ 482683 w 700491"/>
              <a:gd name="connsiteY6" fmla="*/ 629515 h 629515"/>
              <a:gd name="connsiteX7" fmla="*/ 217808 w 700491"/>
              <a:gd name="connsiteY7" fmla="*/ 629515 h 629515"/>
              <a:gd name="connsiteX8" fmla="*/ 143891 w 700491"/>
              <a:gd name="connsiteY8" fmla="*/ 586830 h 629515"/>
              <a:gd name="connsiteX9" fmla="*/ 11454 w 700491"/>
              <a:gd name="connsiteY9" fmla="*/ 357380 h 629515"/>
              <a:gd name="connsiteX10" fmla="*/ 11454 w 700491"/>
              <a:gd name="connsiteY10" fmla="*/ 272009 h 629515"/>
              <a:gd name="connsiteX11" fmla="*/ 143891 w 700491"/>
              <a:gd name="connsiteY11" fmla="*/ 42685 h 629515"/>
              <a:gd name="connsiteX12" fmla="*/ 217808 w 700491"/>
              <a:gd name="connsiteY12" fmla="*/ 0 h 6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491" h="629515">
                <a:moveTo>
                  <a:pt x="217808" y="0"/>
                </a:moveTo>
                <a:lnTo>
                  <a:pt x="482683" y="0"/>
                </a:lnTo>
                <a:cubicBezTo>
                  <a:pt x="513164" y="0"/>
                  <a:pt x="541328" y="16273"/>
                  <a:pt x="556600" y="42685"/>
                </a:cubicBezTo>
                <a:lnTo>
                  <a:pt x="689038" y="272072"/>
                </a:lnTo>
                <a:cubicBezTo>
                  <a:pt x="704309" y="298484"/>
                  <a:pt x="704309" y="331031"/>
                  <a:pt x="689038" y="357443"/>
                </a:cubicBezTo>
                <a:lnTo>
                  <a:pt x="556600" y="586830"/>
                </a:lnTo>
                <a:cubicBezTo>
                  <a:pt x="541391" y="613242"/>
                  <a:pt x="513164" y="629515"/>
                  <a:pt x="482683" y="629515"/>
                </a:cubicBezTo>
                <a:lnTo>
                  <a:pt x="217808" y="629515"/>
                </a:lnTo>
                <a:cubicBezTo>
                  <a:pt x="187327" y="629515"/>
                  <a:pt x="159163" y="613242"/>
                  <a:pt x="143891" y="586830"/>
                </a:cubicBezTo>
                <a:lnTo>
                  <a:pt x="11454" y="357380"/>
                </a:lnTo>
                <a:cubicBezTo>
                  <a:pt x="-3818" y="330968"/>
                  <a:pt x="-3818" y="298422"/>
                  <a:pt x="11454" y="272009"/>
                </a:cubicBezTo>
                <a:lnTo>
                  <a:pt x="143891" y="42685"/>
                </a:lnTo>
                <a:cubicBezTo>
                  <a:pt x="159100" y="16273"/>
                  <a:pt x="187327" y="0"/>
                  <a:pt x="2178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5" name="Graphic 15">
            <a:extLst>
              <a:ext uri="{FF2B5EF4-FFF2-40B4-BE49-F238E27FC236}">
                <a16:creationId xmlns:a16="http://schemas.microsoft.com/office/drawing/2014/main" id="{BA133E37-F062-FA46-3052-D2B8D9C16D5A}"/>
              </a:ext>
            </a:extLst>
          </p:cNvPr>
          <p:cNvSpPr/>
          <p:nvPr userDrawn="1"/>
        </p:nvSpPr>
        <p:spPr>
          <a:xfrm rot="16200000">
            <a:off x="1026472" y="760397"/>
            <a:ext cx="1937795" cy="2146330"/>
          </a:xfrm>
          <a:custGeom>
            <a:avLst/>
            <a:gdLst>
              <a:gd name="connsiteX0" fmla="*/ 0 w 1075507"/>
              <a:gd name="connsiteY0" fmla="*/ 372119 h 1196767"/>
              <a:gd name="connsiteX1" fmla="*/ 0 w 1075507"/>
              <a:gd name="connsiteY1" fmla="*/ 824649 h 1196767"/>
              <a:gd name="connsiteX2" fmla="*/ 72927 w 1075507"/>
              <a:gd name="connsiteY2" fmla="*/ 950934 h 1196767"/>
              <a:gd name="connsiteX3" fmla="*/ 464827 w 1075507"/>
              <a:gd name="connsiteY3" fmla="*/ 1177199 h 1196767"/>
              <a:gd name="connsiteX4" fmla="*/ 610681 w 1075507"/>
              <a:gd name="connsiteY4" fmla="*/ 1177199 h 1196767"/>
              <a:gd name="connsiteX5" fmla="*/ 1002581 w 1075507"/>
              <a:gd name="connsiteY5" fmla="*/ 950934 h 1196767"/>
              <a:gd name="connsiteX6" fmla="*/ 1075508 w 1075507"/>
              <a:gd name="connsiteY6" fmla="*/ 824649 h 1196767"/>
              <a:gd name="connsiteX7" fmla="*/ 1075508 w 1075507"/>
              <a:gd name="connsiteY7" fmla="*/ 372119 h 1196767"/>
              <a:gd name="connsiteX8" fmla="*/ 1002581 w 1075507"/>
              <a:gd name="connsiteY8" fmla="*/ 245834 h 1196767"/>
              <a:gd name="connsiteX9" fmla="*/ 610788 w 1075507"/>
              <a:gd name="connsiteY9" fmla="*/ 19568 h 1196767"/>
              <a:gd name="connsiteX10" fmla="*/ 464934 w 1075507"/>
              <a:gd name="connsiteY10" fmla="*/ 19568 h 1196767"/>
              <a:gd name="connsiteX11" fmla="*/ 72927 w 1075507"/>
              <a:gd name="connsiteY11" fmla="*/ 245834 h 1196767"/>
              <a:gd name="connsiteX12" fmla="*/ 0 w 1075507"/>
              <a:gd name="connsiteY12" fmla="*/ 372119 h 119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5507" h="1196767">
                <a:moveTo>
                  <a:pt x="0" y="372119"/>
                </a:moveTo>
                <a:lnTo>
                  <a:pt x="0" y="824649"/>
                </a:lnTo>
                <a:cubicBezTo>
                  <a:pt x="0" y="876724"/>
                  <a:pt x="27802" y="924950"/>
                  <a:pt x="72927" y="950934"/>
                </a:cubicBezTo>
                <a:lnTo>
                  <a:pt x="464827" y="1177199"/>
                </a:lnTo>
                <a:cubicBezTo>
                  <a:pt x="509952" y="1203290"/>
                  <a:pt x="565556" y="1203290"/>
                  <a:pt x="610681" y="1177199"/>
                </a:cubicBezTo>
                <a:lnTo>
                  <a:pt x="1002581" y="950934"/>
                </a:lnTo>
                <a:cubicBezTo>
                  <a:pt x="1047706" y="924843"/>
                  <a:pt x="1075508" y="876724"/>
                  <a:pt x="1075508" y="824649"/>
                </a:cubicBezTo>
                <a:lnTo>
                  <a:pt x="1075508" y="372119"/>
                </a:lnTo>
                <a:cubicBezTo>
                  <a:pt x="1075508" y="320043"/>
                  <a:pt x="1047706" y="271818"/>
                  <a:pt x="1002581" y="245834"/>
                </a:cubicBezTo>
                <a:lnTo>
                  <a:pt x="610788" y="19568"/>
                </a:lnTo>
                <a:cubicBezTo>
                  <a:pt x="565663" y="-6523"/>
                  <a:pt x="510059" y="-6523"/>
                  <a:pt x="464934" y="19568"/>
                </a:cubicBezTo>
                <a:lnTo>
                  <a:pt x="72927" y="245834"/>
                </a:lnTo>
                <a:cubicBezTo>
                  <a:pt x="27802" y="271925"/>
                  <a:pt x="0" y="320043"/>
                  <a:pt x="0" y="372119"/>
                </a:cubicBezTo>
                <a:close/>
              </a:path>
            </a:pathLst>
          </a:custGeom>
          <a:noFill/>
          <a:ln w="19050" cap="flat">
            <a:solidFill>
              <a:schemeClr val="tx2"/>
            </a:solidFill>
            <a:prstDash val="solid"/>
            <a:miter/>
          </a:ln>
        </p:spPr>
        <p:txBody>
          <a:bodyPr vert="vert" rtlCol="0" anchor="ctr"/>
          <a:lstStyle/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8" name="Graphic 15">
            <a:extLst>
              <a:ext uri="{FF2B5EF4-FFF2-40B4-BE49-F238E27FC236}">
                <a16:creationId xmlns:a16="http://schemas.microsoft.com/office/drawing/2014/main" id="{7465F143-FE40-4194-949E-25680AF326A7}"/>
              </a:ext>
            </a:extLst>
          </p:cNvPr>
          <p:cNvSpPr/>
          <p:nvPr userDrawn="1"/>
        </p:nvSpPr>
        <p:spPr>
          <a:xfrm rot="16200000">
            <a:off x="1374467" y="3856787"/>
            <a:ext cx="1461861" cy="1619178"/>
          </a:xfrm>
          <a:custGeom>
            <a:avLst/>
            <a:gdLst>
              <a:gd name="connsiteX0" fmla="*/ 0 w 1075507"/>
              <a:gd name="connsiteY0" fmla="*/ 372119 h 1196767"/>
              <a:gd name="connsiteX1" fmla="*/ 0 w 1075507"/>
              <a:gd name="connsiteY1" fmla="*/ 824649 h 1196767"/>
              <a:gd name="connsiteX2" fmla="*/ 72927 w 1075507"/>
              <a:gd name="connsiteY2" fmla="*/ 950934 h 1196767"/>
              <a:gd name="connsiteX3" fmla="*/ 464827 w 1075507"/>
              <a:gd name="connsiteY3" fmla="*/ 1177199 h 1196767"/>
              <a:gd name="connsiteX4" fmla="*/ 610681 w 1075507"/>
              <a:gd name="connsiteY4" fmla="*/ 1177199 h 1196767"/>
              <a:gd name="connsiteX5" fmla="*/ 1002581 w 1075507"/>
              <a:gd name="connsiteY5" fmla="*/ 950934 h 1196767"/>
              <a:gd name="connsiteX6" fmla="*/ 1075508 w 1075507"/>
              <a:gd name="connsiteY6" fmla="*/ 824649 h 1196767"/>
              <a:gd name="connsiteX7" fmla="*/ 1075508 w 1075507"/>
              <a:gd name="connsiteY7" fmla="*/ 372119 h 1196767"/>
              <a:gd name="connsiteX8" fmla="*/ 1002581 w 1075507"/>
              <a:gd name="connsiteY8" fmla="*/ 245834 h 1196767"/>
              <a:gd name="connsiteX9" fmla="*/ 610788 w 1075507"/>
              <a:gd name="connsiteY9" fmla="*/ 19568 h 1196767"/>
              <a:gd name="connsiteX10" fmla="*/ 464934 w 1075507"/>
              <a:gd name="connsiteY10" fmla="*/ 19568 h 1196767"/>
              <a:gd name="connsiteX11" fmla="*/ 72927 w 1075507"/>
              <a:gd name="connsiteY11" fmla="*/ 245834 h 1196767"/>
              <a:gd name="connsiteX12" fmla="*/ 0 w 1075507"/>
              <a:gd name="connsiteY12" fmla="*/ 372119 h 119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5507" h="1196767">
                <a:moveTo>
                  <a:pt x="0" y="372119"/>
                </a:moveTo>
                <a:lnTo>
                  <a:pt x="0" y="824649"/>
                </a:lnTo>
                <a:cubicBezTo>
                  <a:pt x="0" y="876724"/>
                  <a:pt x="27802" y="924950"/>
                  <a:pt x="72927" y="950934"/>
                </a:cubicBezTo>
                <a:lnTo>
                  <a:pt x="464827" y="1177199"/>
                </a:lnTo>
                <a:cubicBezTo>
                  <a:pt x="509952" y="1203290"/>
                  <a:pt x="565556" y="1203290"/>
                  <a:pt x="610681" y="1177199"/>
                </a:cubicBezTo>
                <a:lnTo>
                  <a:pt x="1002581" y="950934"/>
                </a:lnTo>
                <a:cubicBezTo>
                  <a:pt x="1047706" y="924843"/>
                  <a:pt x="1075508" y="876724"/>
                  <a:pt x="1075508" y="824649"/>
                </a:cubicBezTo>
                <a:lnTo>
                  <a:pt x="1075508" y="372119"/>
                </a:lnTo>
                <a:cubicBezTo>
                  <a:pt x="1075508" y="320043"/>
                  <a:pt x="1047706" y="271818"/>
                  <a:pt x="1002581" y="245834"/>
                </a:cubicBezTo>
                <a:lnTo>
                  <a:pt x="610788" y="19568"/>
                </a:lnTo>
                <a:cubicBezTo>
                  <a:pt x="565663" y="-6523"/>
                  <a:pt x="510059" y="-6523"/>
                  <a:pt x="464934" y="19568"/>
                </a:cubicBezTo>
                <a:lnTo>
                  <a:pt x="72927" y="245834"/>
                </a:lnTo>
                <a:cubicBezTo>
                  <a:pt x="27802" y="271925"/>
                  <a:pt x="0" y="320043"/>
                  <a:pt x="0" y="372119"/>
                </a:cubicBezTo>
                <a:close/>
              </a:path>
            </a:pathLst>
          </a:custGeom>
          <a:noFill/>
          <a:ln w="19050" cap="flat">
            <a:solidFill>
              <a:schemeClr val="accent5"/>
            </a:solidFill>
            <a:prstDash val="sysDot"/>
            <a:miter/>
          </a:ln>
        </p:spPr>
        <p:txBody>
          <a:bodyPr vert="vert" rtlCol="0" anchor="ctr"/>
          <a:lstStyle/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79FD778-F1FC-16E0-52D5-5861A4368FCB}"/>
              </a:ext>
            </a:extLst>
          </p:cNvPr>
          <p:cNvSpPr/>
          <p:nvPr userDrawn="1"/>
        </p:nvSpPr>
        <p:spPr>
          <a:xfrm>
            <a:off x="0" y="1641800"/>
            <a:ext cx="2896015" cy="3024580"/>
          </a:xfrm>
          <a:custGeom>
            <a:avLst/>
            <a:gdLst>
              <a:gd name="connsiteX0" fmla="*/ 587608 w 2896015"/>
              <a:gd name="connsiteY0" fmla="*/ 0 h 3024580"/>
              <a:gd name="connsiteX1" fmla="*/ 1854358 w 2896015"/>
              <a:gd name="connsiteY1" fmla="*/ 0 h 3024580"/>
              <a:gd name="connsiteX2" fmla="*/ 2207863 w 2896015"/>
              <a:gd name="connsiteY2" fmla="*/ 205088 h 3024580"/>
              <a:gd name="connsiteX3" fmla="*/ 2841239 w 2896015"/>
              <a:gd name="connsiteY3" fmla="*/ 1307202 h 3024580"/>
              <a:gd name="connsiteX4" fmla="*/ 2841239 w 2896015"/>
              <a:gd name="connsiteY4" fmla="*/ 1717377 h 3024580"/>
              <a:gd name="connsiteX5" fmla="*/ 2207863 w 2896015"/>
              <a:gd name="connsiteY5" fmla="*/ 2819492 h 3024580"/>
              <a:gd name="connsiteX6" fmla="*/ 1854358 w 2896015"/>
              <a:gd name="connsiteY6" fmla="*/ 3024580 h 3024580"/>
              <a:gd name="connsiteX7" fmla="*/ 587608 w 2896015"/>
              <a:gd name="connsiteY7" fmla="*/ 3024580 h 3024580"/>
              <a:gd name="connsiteX8" fmla="*/ 234103 w 2896015"/>
              <a:gd name="connsiteY8" fmla="*/ 2819492 h 3024580"/>
              <a:gd name="connsiteX9" fmla="*/ 0 w 2896015"/>
              <a:gd name="connsiteY9" fmla="*/ 2412029 h 3024580"/>
              <a:gd name="connsiteX10" fmla="*/ 0 w 2896015"/>
              <a:gd name="connsiteY10" fmla="*/ 612329 h 3024580"/>
              <a:gd name="connsiteX11" fmla="*/ 234103 w 2896015"/>
              <a:gd name="connsiteY11" fmla="*/ 205088 h 3024580"/>
              <a:gd name="connsiteX12" fmla="*/ 587608 w 2896015"/>
              <a:gd name="connsiteY12" fmla="*/ 0 h 302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015" h="3024580">
                <a:moveTo>
                  <a:pt x="587608" y="0"/>
                </a:moveTo>
                <a:lnTo>
                  <a:pt x="1854358" y="0"/>
                </a:lnTo>
                <a:cubicBezTo>
                  <a:pt x="2000130" y="0"/>
                  <a:pt x="2134828" y="78186"/>
                  <a:pt x="2207863" y="205088"/>
                </a:cubicBezTo>
                <a:lnTo>
                  <a:pt x="2841239" y="1307202"/>
                </a:lnTo>
                <a:cubicBezTo>
                  <a:pt x="2914274" y="1434104"/>
                  <a:pt x="2914274" y="1590475"/>
                  <a:pt x="2841239" y="1717377"/>
                </a:cubicBezTo>
                <a:lnTo>
                  <a:pt x="2207863" y="2819492"/>
                </a:lnTo>
                <a:cubicBezTo>
                  <a:pt x="2135127" y="2946394"/>
                  <a:pt x="2000130" y="3024580"/>
                  <a:pt x="1854358" y="3024580"/>
                </a:cubicBezTo>
                <a:lnTo>
                  <a:pt x="587608" y="3024580"/>
                </a:lnTo>
                <a:cubicBezTo>
                  <a:pt x="441833" y="3024580"/>
                  <a:pt x="307138" y="2946394"/>
                  <a:pt x="234103" y="2819492"/>
                </a:cubicBezTo>
                <a:lnTo>
                  <a:pt x="0" y="2412029"/>
                </a:lnTo>
                <a:lnTo>
                  <a:pt x="0" y="612329"/>
                </a:lnTo>
                <a:lnTo>
                  <a:pt x="234103" y="205088"/>
                </a:lnTo>
                <a:cubicBezTo>
                  <a:pt x="306839" y="78186"/>
                  <a:pt x="441833" y="0"/>
                  <a:pt x="5876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1EE1-BE54-FB9E-908A-A1558351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847704"/>
            <a:ext cx="1908148" cy="612774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BABE6-E40B-6AC0-69FB-8AFF9F8AD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logo_pole ochronne.pdf" descr="logo_pole ochronne.pdf">
            <a:extLst>
              <a:ext uri="{FF2B5EF4-FFF2-40B4-BE49-F238E27FC236}">
                <a16:creationId xmlns:a16="http://schemas.microsoft.com/office/drawing/2014/main" id="{F2C1BF97-E20C-6A34-C083-1370DE9F4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743" y="6397148"/>
            <a:ext cx="585789" cy="2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FD485-11B9-075F-FFC4-35BB3F1384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72099" y="838559"/>
            <a:ext cx="6390432" cy="548640"/>
          </a:xfrm>
        </p:spPr>
        <p:txBody>
          <a:bodyPr anchor="ctr"/>
          <a:lstStyle>
            <a:lvl1pPr>
              <a:defRPr sz="1800" b="1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B3E34F-901A-8AF6-0D11-7BC603710C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72099" y="1785126"/>
            <a:ext cx="6390432" cy="548640"/>
          </a:xfrm>
        </p:spPr>
        <p:txBody>
          <a:bodyPr anchor="ctr"/>
          <a:lstStyle>
            <a:lvl1pPr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DAB7A5-3731-9D16-4DD7-CB29FEE2B1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72099" y="2736302"/>
            <a:ext cx="6388100" cy="548640"/>
          </a:xfrm>
        </p:spPr>
        <p:txBody>
          <a:bodyPr anchor="ctr"/>
          <a:lstStyle>
            <a:lvl1pPr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48FFE7D-C2B6-B202-6C18-08AD7AEB2D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72099" y="3661125"/>
            <a:ext cx="6391275" cy="548640"/>
          </a:xfrm>
        </p:spPr>
        <p:txBody>
          <a:bodyPr anchor="ctr"/>
          <a:lstStyle>
            <a:lvl1pPr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06940B51-44DA-FF2A-74B9-B777ECA433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2272" y="4584390"/>
            <a:ext cx="700491" cy="629515"/>
          </a:xfrm>
          <a:custGeom>
            <a:avLst/>
            <a:gdLst>
              <a:gd name="connsiteX0" fmla="*/ 217808 w 700491"/>
              <a:gd name="connsiteY0" fmla="*/ 0 h 629515"/>
              <a:gd name="connsiteX1" fmla="*/ 482683 w 700491"/>
              <a:gd name="connsiteY1" fmla="*/ 0 h 629515"/>
              <a:gd name="connsiteX2" fmla="*/ 556600 w 700491"/>
              <a:gd name="connsiteY2" fmla="*/ 42685 h 629515"/>
              <a:gd name="connsiteX3" fmla="*/ 689038 w 700491"/>
              <a:gd name="connsiteY3" fmla="*/ 272072 h 629515"/>
              <a:gd name="connsiteX4" fmla="*/ 689038 w 700491"/>
              <a:gd name="connsiteY4" fmla="*/ 357443 h 629515"/>
              <a:gd name="connsiteX5" fmla="*/ 556600 w 700491"/>
              <a:gd name="connsiteY5" fmla="*/ 586830 h 629515"/>
              <a:gd name="connsiteX6" fmla="*/ 482683 w 700491"/>
              <a:gd name="connsiteY6" fmla="*/ 629515 h 629515"/>
              <a:gd name="connsiteX7" fmla="*/ 217808 w 700491"/>
              <a:gd name="connsiteY7" fmla="*/ 629515 h 629515"/>
              <a:gd name="connsiteX8" fmla="*/ 143891 w 700491"/>
              <a:gd name="connsiteY8" fmla="*/ 586830 h 629515"/>
              <a:gd name="connsiteX9" fmla="*/ 11454 w 700491"/>
              <a:gd name="connsiteY9" fmla="*/ 357380 h 629515"/>
              <a:gd name="connsiteX10" fmla="*/ 11454 w 700491"/>
              <a:gd name="connsiteY10" fmla="*/ 272009 h 629515"/>
              <a:gd name="connsiteX11" fmla="*/ 143891 w 700491"/>
              <a:gd name="connsiteY11" fmla="*/ 42685 h 629515"/>
              <a:gd name="connsiteX12" fmla="*/ 217808 w 700491"/>
              <a:gd name="connsiteY12" fmla="*/ 0 h 6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491" h="629515">
                <a:moveTo>
                  <a:pt x="217808" y="0"/>
                </a:moveTo>
                <a:lnTo>
                  <a:pt x="482683" y="0"/>
                </a:lnTo>
                <a:cubicBezTo>
                  <a:pt x="513164" y="0"/>
                  <a:pt x="541328" y="16273"/>
                  <a:pt x="556600" y="42685"/>
                </a:cubicBezTo>
                <a:lnTo>
                  <a:pt x="689038" y="272072"/>
                </a:lnTo>
                <a:cubicBezTo>
                  <a:pt x="704309" y="298484"/>
                  <a:pt x="704309" y="331031"/>
                  <a:pt x="689038" y="357443"/>
                </a:cubicBezTo>
                <a:lnTo>
                  <a:pt x="556600" y="586830"/>
                </a:lnTo>
                <a:cubicBezTo>
                  <a:pt x="541391" y="613242"/>
                  <a:pt x="513164" y="629515"/>
                  <a:pt x="482683" y="629515"/>
                </a:cubicBezTo>
                <a:lnTo>
                  <a:pt x="217808" y="629515"/>
                </a:lnTo>
                <a:cubicBezTo>
                  <a:pt x="187327" y="629515"/>
                  <a:pt x="159163" y="613242"/>
                  <a:pt x="143891" y="586830"/>
                </a:cubicBezTo>
                <a:lnTo>
                  <a:pt x="11454" y="357380"/>
                </a:lnTo>
                <a:cubicBezTo>
                  <a:pt x="-3818" y="330968"/>
                  <a:pt x="-3818" y="298422"/>
                  <a:pt x="11454" y="272009"/>
                </a:cubicBezTo>
                <a:lnTo>
                  <a:pt x="143891" y="42685"/>
                </a:lnTo>
                <a:cubicBezTo>
                  <a:pt x="159100" y="16273"/>
                  <a:pt x="187327" y="0"/>
                  <a:pt x="21780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anchor="ctr">
            <a:no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6539EC01-62FC-6CF5-E446-007D838608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62272" y="5530958"/>
            <a:ext cx="700491" cy="629515"/>
          </a:xfrm>
          <a:custGeom>
            <a:avLst/>
            <a:gdLst>
              <a:gd name="connsiteX0" fmla="*/ 217808 w 700491"/>
              <a:gd name="connsiteY0" fmla="*/ 0 h 629515"/>
              <a:gd name="connsiteX1" fmla="*/ 482683 w 700491"/>
              <a:gd name="connsiteY1" fmla="*/ 0 h 629515"/>
              <a:gd name="connsiteX2" fmla="*/ 556600 w 700491"/>
              <a:gd name="connsiteY2" fmla="*/ 42685 h 629515"/>
              <a:gd name="connsiteX3" fmla="*/ 689038 w 700491"/>
              <a:gd name="connsiteY3" fmla="*/ 272072 h 629515"/>
              <a:gd name="connsiteX4" fmla="*/ 689038 w 700491"/>
              <a:gd name="connsiteY4" fmla="*/ 357443 h 629515"/>
              <a:gd name="connsiteX5" fmla="*/ 556600 w 700491"/>
              <a:gd name="connsiteY5" fmla="*/ 586830 h 629515"/>
              <a:gd name="connsiteX6" fmla="*/ 482683 w 700491"/>
              <a:gd name="connsiteY6" fmla="*/ 629515 h 629515"/>
              <a:gd name="connsiteX7" fmla="*/ 217808 w 700491"/>
              <a:gd name="connsiteY7" fmla="*/ 629515 h 629515"/>
              <a:gd name="connsiteX8" fmla="*/ 143891 w 700491"/>
              <a:gd name="connsiteY8" fmla="*/ 586830 h 629515"/>
              <a:gd name="connsiteX9" fmla="*/ 11454 w 700491"/>
              <a:gd name="connsiteY9" fmla="*/ 357380 h 629515"/>
              <a:gd name="connsiteX10" fmla="*/ 11454 w 700491"/>
              <a:gd name="connsiteY10" fmla="*/ 272009 h 629515"/>
              <a:gd name="connsiteX11" fmla="*/ 143891 w 700491"/>
              <a:gd name="connsiteY11" fmla="*/ 42685 h 629515"/>
              <a:gd name="connsiteX12" fmla="*/ 217808 w 700491"/>
              <a:gd name="connsiteY12" fmla="*/ 0 h 6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491" h="629515">
                <a:moveTo>
                  <a:pt x="217808" y="0"/>
                </a:moveTo>
                <a:lnTo>
                  <a:pt x="482683" y="0"/>
                </a:lnTo>
                <a:cubicBezTo>
                  <a:pt x="513164" y="0"/>
                  <a:pt x="541328" y="16273"/>
                  <a:pt x="556600" y="42685"/>
                </a:cubicBezTo>
                <a:lnTo>
                  <a:pt x="689038" y="272072"/>
                </a:lnTo>
                <a:cubicBezTo>
                  <a:pt x="704309" y="298484"/>
                  <a:pt x="704309" y="331031"/>
                  <a:pt x="689038" y="357443"/>
                </a:cubicBezTo>
                <a:lnTo>
                  <a:pt x="556600" y="586830"/>
                </a:lnTo>
                <a:cubicBezTo>
                  <a:pt x="541391" y="613242"/>
                  <a:pt x="513164" y="629515"/>
                  <a:pt x="482683" y="629515"/>
                </a:cubicBezTo>
                <a:lnTo>
                  <a:pt x="217808" y="629515"/>
                </a:lnTo>
                <a:cubicBezTo>
                  <a:pt x="187327" y="629515"/>
                  <a:pt x="159163" y="613242"/>
                  <a:pt x="143891" y="586830"/>
                </a:cubicBezTo>
                <a:lnTo>
                  <a:pt x="11454" y="357380"/>
                </a:lnTo>
                <a:cubicBezTo>
                  <a:pt x="-3818" y="330968"/>
                  <a:pt x="-3818" y="298422"/>
                  <a:pt x="11454" y="272009"/>
                </a:cubicBezTo>
                <a:lnTo>
                  <a:pt x="143891" y="42685"/>
                </a:lnTo>
                <a:cubicBezTo>
                  <a:pt x="159100" y="16273"/>
                  <a:pt x="187327" y="0"/>
                  <a:pt x="21780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EE44B7C-39B0-DECF-6852-D672FF28AC7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372099" y="4639234"/>
            <a:ext cx="6388100" cy="547687"/>
          </a:xfrm>
        </p:spPr>
        <p:txBody>
          <a:bodyPr anchor="ctr"/>
          <a:lstStyle>
            <a:lvl1pPr>
              <a:defRPr sz="1800" b="1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0069A71-768B-4F2B-E2B4-1AC9A603F73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72099" y="5573498"/>
            <a:ext cx="6388100" cy="548640"/>
          </a:xfrm>
        </p:spPr>
        <p:txBody>
          <a:bodyPr anchor="ctr"/>
          <a:lstStyle>
            <a:lvl1pPr>
              <a:defRPr sz="1800" b="1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DC9013B-A8E6-43F9-F2D0-F6D07672DF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118" b="37602"/>
          <a:stretch/>
        </p:blipFill>
        <p:spPr>
          <a:xfrm>
            <a:off x="424656" y="6489365"/>
            <a:ext cx="835363" cy="1190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2E0E9E-6B21-8DAD-72A1-A64F78A22421}"/>
              </a:ext>
            </a:extLst>
          </p:cNvPr>
          <p:cNvSpPr/>
          <p:nvPr userDrawn="1"/>
        </p:nvSpPr>
        <p:spPr>
          <a:xfrm>
            <a:off x="1453359" y="6480634"/>
            <a:ext cx="252000" cy="136525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vert="horz" lIns="0" tIns="0" rIns="0" bIns="0" rtlCol="0" anchor="ctr"/>
          <a:lstStyle/>
          <a:p>
            <a:fld id="{933137C0-666F-4F7B-A794-FB593C9AD05A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25589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Mother and daughter (cyan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29">
            <a:extLst>
              <a:ext uri="{FF2B5EF4-FFF2-40B4-BE49-F238E27FC236}">
                <a16:creationId xmlns:a16="http://schemas.microsoft.com/office/drawing/2014/main" id="{3504CA62-39E4-277E-8918-1EF611DB1E02}"/>
              </a:ext>
            </a:extLst>
          </p:cNvPr>
          <p:cNvSpPr/>
          <p:nvPr userDrawn="1"/>
        </p:nvSpPr>
        <p:spPr>
          <a:xfrm rot="5400000">
            <a:off x="7747151" y="579672"/>
            <a:ext cx="3797530" cy="42256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accent2"/>
            </a:bgClr>
          </a:patt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29">
            <a:extLst>
              <a:ext uri="{FF2B5EF4-FFF2-40B4-BE49-F238E27FC236}">
                <a16:creationId xmlns:a16="http://schemas.microsoft.com/office/drawing/2014/main" id="{03A15A24-CAC0-9556-6CBA-2619B86E2EDC}"/>
              </a:ext>
            </a:extLst>
          </p:cNvPr>
          <p:cNvSpPr/>
          <p:nvPr userDrawn="1"/>
        </p:nvSpPr>
        <p:spPr>
          <a:xfrm rot="5400000">
            <a:off x="9299199" y="244216"/>
            <a:ext cx="2201124" cy="2449292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33" y="2508538"/>
            <a:ext cx="6683374" cy="1323439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433" y="3990429"/>
            <a:ext cx="6683374" cy="54451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Subtitle |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335E2-0918-89E6-B180-05B43F385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0"/>
          <a:stretch/>
        </p:blipFill>
        <p:spPr>
          <a:xfrm>
            <a:off x="7626545" y="882335"/>
            <a:ext cx="4033641" cy="3620360"/>
          </a:xfrm>
          <a:custGeom>
            <a:avLst/>
            <a:gdLst>
              <a:gd name="connsiteX0" fmla="*/ 1254206 w 4033641"/>
              <a:gd name="connsiteY0" fmla="*/ 0 h 3620360"/>
              <a:gd name="connsiteX1" fmla="*/ 2779436 w 4033641"/>
              <a:gd name="connsiteY1" fmla="*/ 0 h 3620360"/>
              <a:gd name="connsiteX2" fmla="*/ 3205073 w 4033641"/>
              <a:gd name="connsiteY2" fmla="*/ 245796 h 3620360"/>
              <a:gd name="connsiteX3" fmla="*/ 3967688 w 4033641"/>
              <a:gd name="connsiteY3" fmla="*/ 1567036 h 3620360"/>
              <a:gd name="connsiteX4" fmla="*/ 3967688 w 4033641"/>
              <a:gd name="connsiteY4" fmla="*/ 2058628 h 3620360"/>
              <a:gd name="connsiteX5" fmla="*/ 3205073 w 4033641"/>
              <a:gd name="connsiteY5" fmla="*/ 3379148 h 3620360"/>
              <a:gd name="connsiteX6" fmla="*/ 2907672 w 4033641"/>
              <a:gd name="connsiteY6" fmla="*/ 3607925 h 3620360"/>
              <a:gd name="connsiteX7" fmla="*/ 2845817 w 4033641"/>
              <a:gd name="connsiteY7" fmla="*/ 3620360 h 3620360"/>
              <a:gd name="connsiteX8" fmla="*/ 1187841 w 4033641"/>
              <a:gd name="connsiteY8" fmla="*/ 3620360 h 3620360"/>
              <a:gd name="connsiteX9" fmla="*/ 1126020 w 4033641"/>
              <a:gd name="connsiteY9" fmla="*/ 3607925 h 3620360"/>
              <a:gd name="connsiteX10" fmla="*/ 828569 w 4033641"/>
              <a:gd name="connsiteY10" fmla="*/ 3379148 h 3620360"/>
              <a:gd name="connsiteX11" fmla="*/ 65954 w 4033641"/>
              <a:gd name="connsiteY11" fmla="*/ 2058267 h 3620360"/>
              <a:gd name="connsiteX12" fmla="*/ 65954 w 4033641"/>
              <a:gd name="connsiteY12" fmla="*/ 1566676 h 3620360"/>
              <a:gd name="connsiteX13" fmla="*/ 828569 w 4033641"/>
              <a:gd name="connsiteY13" fmla="*/ 245796 h 3620360"/>
              <a:gd name="connsiteX14" fmla="*/ 1254206 w 4033641"/>
              <a:gd name="connsiteY14" fmla="*/ 0 h 362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33641" h="3620360">
                <a:moveTo>
                  <a:pt x="1254206" y="0"/>
                </a:moveTo>
                <a:lnTo>
                  <a:pt x="2779436" y="0"/>
                </a:lnTo>
                <a:cubicBezTo>
                  <a:pt x="2954953" y="0"/>
                  <a:pt x="3117135" y="93705"/>
                  <a:pt x="3205073" y="245796"/>
                </a:cubicBezTo>
                <a:lnTo>
                  <a:pt x="3967688" y="1567036"/>
                </a:lnTo>
                <a:cubicBezTo>
                  <a:pt x="4055626" y="1719127"/>
                  <a:pt x="4055626" y="1906537"/>
                  <a:pt x="3967688" y="2058628"/>
                </a:cubicBezTo>
                <a:lnTo>
                  <a:pt x="3205073" y="3379148"/>
                </a:lnTo>
                <a:cubicBezTo>
                  <a:pt x="3139390" y="3493216"/>
                  <a:pt x="3031539" y="3574442"/>
                  <a:pt x="2907672" y="3607925"/>
                </a:cubicBezTo>
                <a:lnTo>
                  <a:pt x="2845817" y="3620360"/>
                </a:lnTo>
                <a:lnTo>
                  <a:pt x="1187841" y="3620360"/>
                </a:lnTo>
                <a:lnTo>
                  <a:pt x="1126020" y="3607925"/>
                </a:lnTo>
                <a:cubicBezTo>
                  <a:pt x="1002239" y="3574442"/>
                  <a:pt x="894523" y="3493216"/>
                  <a:pt x="828569" y="3379148"/>
                </a:cubicBezTo>
                <a:lnTo>
                  <a:pt x="65954" y="2058267"/>
                </a:lnTo>
                <a:cubicBezTo>
                  <a:pt x="-21984" y="1906177"/>
                  <a:pt x="-21984" y="1718767"/>
                  <a:pt x="65954" y="1566676"/>
                </a:cubicBezTo>
                <a:lnTo>
                  <a:pt x="828569" y="245796"/>
                </a:lnTo>
                <a:cubicBezTo>
                  <a:pt x="916147" y="93705"/>
                  <a:pt x="1078689" y="0"/>
                  <a:pt x="1254206" y="0"/>
                </a:cubicBezTo>
                <a:close/>
              </a:path>
            </a:pathLst>
          </a:custGeom>
          <a:effectLst>
            <a:outerShdw blurRad="63500" dir="2700000" sx="102000" sy="102000" algn="tl" rotWithShape="0">
              <a:prstClr val="black">
                <a:alpha val="25000"/>
              </a:prstClr>
            </a:outerShdw>
          </a:effec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AA0BB7-C34D-298B-A896-20565AE97800}"/>
              </a:ext>
            </a:extLst>
          </p:cNvPr>
          <p:cNvSpPr/>
          <p:nvPr userDrawn="1"/>
        </p:nvSpPr>
        <p:spPr>
          <a:xfrm rot="5400000">
            <a:off x="6557911" y="4752225"/>
            <a:ext cx="1784570" cy="2426983"/>
          </a:xfrm>
          <a:custGeom>
            <a:avLst/>
            <a:gdLst>
              <a:gd name="connsiteX0" fmla="*/ 0 w 1784570"/>
              <a:gd name="connsiteY0" fmla="*/ 1672346 h 2426983"/>
              <a:gd name="connsiteX1" fmla="*/ 0 w 1784570"/>
              <a:gd name="connsiteY1" fmla="*/ 754637 h 2426983"/>
              <a:gd name="connsiteX2" fmla="*/ 147892 w 1784570"/>
              <a:gd name="connsiteY2" fmla="*/ 498538 h 2426983"/>
              <a:gd name="connsiteX3" fmla="*/ 942863 w 1784570"/>
              <a:gd name="connsiteY3" fmla="*/ 39684 h 2426983"/>
              <a:gd name="connsiteX4" fmla="*/ 1238646 w 1784570"/>
              <a:gd name="connsiteY4" fmla="*/ 39684 h 2426983"/>
              <a:gd name="connsiteX5" fmla="*/ 1784570 w 1784570"/>
              <a:gd name="connsiteY5" fmla="*/ 354960 h 2426983"/>
              <a:gd name="connsiteX6" fmla="*/ 1784569 w 1784570"/>
              <a:gd name="connsiteY6" fmla="*/ 2071983 h 2426983"/>
              <a:gd name="connsiteX7" fmla="*/ 1238429 w 1784570"/>
              <a:gd name="connsiteY7" fmla="*/ 2387299 h 2426983"/>
              <a:gd name="connsiteX8" fmla="*/ 942646 w 1784570"/>
              <a:gd name="connsiteY8" fmla="*/ 2387299 h 2426983"/>
              <a:gd name="connsiteX9" fmla="*/ 147891 w 1784570"/>
              <a:gd name="connsiteY9" fmla="*/ 1928445 h 2426983"/>
              <a:gd name="connsiteX10" fmla="*/ 0 w 1784570"/>
              <a:gd name="connsiteY10" fmla="*/ 1672346 h 2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4570" h="2426983">
                <a:moveTo>
                  <a:pt x="0" y="1672346"/>
                </a:moveTo>
                <a:lnTo>
                  <a:pt x="0" y="754637"/>
                </a:lnTo>
                <a:cubicBezTo>
                  <a:pt x="0" y="649031"/>
                  <a:pt x="56381" y="551449"/>
                  <a:pt x="147892" y="498538"/>
                </a:cubicBezTo>
                <a:lnTo>
                  <a:pt x="942863" y="39684"/>
                </a:lnTo>
                <a:cubicBezTo>
                  <a:pt x="1034374" y="-13228"/>
                  <a:pt x="1147136" y="-13228"/>
                  <a:pt x="1238646" y="39684"/>
                </a:cubicBezTo>
                <a:lnTo>
                  <a:pt x="1784570" y="354960"/>
                </a:lnTo>
                <a:lnTo>
                  <a:pt x="1784569" y="2071983"/>
                </a:lnTo>
                <a:lnTo>
                  <a:pt x="1238429" y="2387299"/>
                </a:lnTo>
                <a:cubicBezTo>
                  <a:pt x="1146918" y="2440211"/>
                  <a:pt x="1034156" y="2440211"/>
                  <a:pt x="942646" y="2387299"/>
                </a:cubicBezTo>
                <a:lnTo>
                  <a:pt x="147891" y="1928445"/>
                </a:lnTo>
                <a:cubicBezTo>
                  <a:pt x="56381" y="1875751"/>
                  <a:pt x="0" y="1777952"/>
                  <a:pt x="0" y="1672346"/>
                </a:cubicBezTo>
                <a:close/>
              </a:path>
            </a:pathLst>
          </a:custGeom>
          <a:pattFill prst="dkDnDiag">
            <a:fgClr>
              <a:schemeClr val="accent2"/>
            </a:fgClr>
            <a:bgClr>
              <a:schemeClr val="accent1"/>
            </a:bgClr>
          </a:pattFill>
          <a:ln w="12700" cap="flat">
            <a:noFill/>
            <a:prstDash val="dash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F68C0F-3CAC-62EA-BD82-B95218E5CB9B}"/>
              </a:ext>
            </a:extLst>
          </p:cNvPr>
          <p:cNvCxnSpPr>
            <a:cxnSpLocks/>
          </p:cNvCxnSpPr>
          <p:nvPr userDrawn="1"/>
        </p:nvCxnSpPr>
        <p:spPr>
          <a:xfrm>
            <a:off x="2654107" y="2195556"/>
            <a:ext cx="0" cy="67201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0662FB5-026F-AF6E-139E-95296F75CEB3}"/>
              </a:ext>
            </a:extLst>
          </p:cNvPr>
          <p:cNvSpPr txBox="1">
            <a:spLocks/>
          </p:cNvSpPr>
          <p:nvPr userDrawn="1"/>
        </p:nvSpPr>
        <p:spPr>
          <a:xfrm>
            <a:off x="2832884" y="2285362"/>
            <a:ext cx="3642358" cy="4580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0">
                <a:solidFill>
                  <a:schemeClr val="tx2"/>
                </a:solidFill>
              </a:rPr>
              <a:t>Developing therapeutics </a:t>
            </a:r>
            <a:br>
              <a:rPr lang="en-US" sz="2000" b="0">
                <a:solidFill>
                  <a:schemeClr val="tx2"/>
                </a:solidFill>
              </a:rPr>
            </a:br>
            <a:r>
              <a:rPr lang="en-US" sz="2000" b="0">
                <a:solidFill>
                  <a:schemeClr val="tx2"/>
                </a:solidFill>
              </a:rPr>
              <a:t>at</a:t>
            </a:r>
            <a:r>
              <a:rPr lang="uk-UA" sz="2000" b="0">
                <a:solidFill>
                  <a:schemeClr val="tx2"/>
                </a:solidFill>
              </a:rPr>
              <a:t> </a:t>
            </a:r>
            <a:r>
              <a:rPr lang="en-US" sz="2000" b="0">
                <a:solidFill>
                  <a:schemeClr val="tx2"/>
                </a:solidFill>
              </a:rPr>
              <a:t>the forefront of oncology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9F0729-BED7-4527-8657-49CAB67C7798}"/>
              </a:ext>
            </a:extLst>
          </p:cNvPr>
          <p:cNvGrpSpPr/>
          <p:nvPr userDrawn="1"/>
        </p:nvGrpSpPr>
        <p:grpSpPr>
          <a:xfrm>
            <a:off x="670338" y="2183930"/>
            <a:ext cx="1753181" cy="683642"/>
            <a:chOff x="419100" y="5519738"/>
            <a:chExt cx="1700254" cy="663003"/>
          </a:xfrm>
        </p:grpSpPr>
        <p:pic>
          <p:nvPicPr>
            <p:cNvPr id="16" name="Picture 15" descr="A white text with blue dots on a black background&#10;&#10;Description automatically generated">
              <a:extLst>
                <a:ext uri="{FF2B5EF4-FFF2-40B4-BE49-F238E27FC236}">
                  <a16:creationId xmlns:a16="http://schemas.microsoft.com/office/drawing/2014/main" id="{5C5ED889-8C75-E1AF-A2B7-B6EA7FC586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5" t="40093" r="27969" b="40552"/>
            <a:stretch/>
          </p:blipFill>
          <p:spPr>
            <a:xfrm>
              <a:off x="419100" y="5519738"/>
              <a:ext cx="1700254" cy="466725"/>
            </a:xfrm>
            <a:prstGeom prst="rect">
              <a:avLst/>
            </a:prstGeom>
          </p:spPr>
        </p:pic>
        <p:pic>
          <p:nvPicPr>
            <p:cNvPr id="17" name="Zasób 1.png" descr="Zasób 1.png">
              <a:extLst>
                <a:ext uri="{FF2B5EF4-FFF2-40B4-BE49-F238E27FC236}">
                  <a16:creationId xmlns:a16="http://schemas.microsoft.com/office/drawing/2014/main" id="{E7BBC593-C14E-CBAD-6BE8-8C9928965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1378"/>
            <a:stretch/>
          </p:blipFill>
          <p:spPr>
            <a:xfrm>
              <a:off x="431800" y="6062663"/>
              <a:ext cx="1678028" cy="120078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652880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E097E47-7185-D9B4-6963-EB21D15CE4E2}"/>
              </a:ext>
            </a:extLst>
          </p:cNvPr>
          <p:cNvSpPr/>
          <p:nvPr userDrawn="1"/>
        </p:nvSpPr>
        <p:spPr>
          <a:xfrm>
            <a:off x="0" y="992187"/>
            <a:ext cx="3392939" cy="4200524"/>
          </a:xfrm>
          <a:custGeom>
            <a:avLst/>
            <a:gdLst>
              <a:gd name="connsiteX0" fmla="*/ 1592317 w 3587750"/>
              <a:gd name="connsiteY0" fmla="*/ 0 h 4441704"/>
              <a:gd name="connsiteX1" fmla="*/ 1862978 w 3587750"/>
              <a:gd name="connsiteY1" fmla="*/ 72625 h 4441704"/>
              <a:gd name="connsiteX2" fmla="*/ 3317089 w 3587750"/>
              <a:gd name="connsiteY2" fmla="*/ 912390 h 4441704"/>
              <a:gd name="connsiteX3" fmla="*/ 3587750 w 3587750"/>
              <a:gd name="connsiteY3" fmla="*/ 1381087 h 4441704"/>
              <a:gd name="connsiteX4" fmla="*/ 3587750 w 3587750"/>
              <a:gd name="connsiteY4" fmla="*/ 3060617 h 4441704"/>
              <a:gd name="connsiteX5" fmla="*/ 3317089 w 3587750"/>
              <a:gd name="connsiteY5" fmla="*/ 3529313 h 4441704"/>
              <a:gd name="connsiteX6" fmla="*/ 1862581 w 3587750"/>
              <a:gd name="connsiteY6" fmla="*/ 4369078 h 4441704"/>
              <a:gd name="connsiteX7" fmla="*/ 1321259 w 3587750"/>
              <a:gd name="connsiteY7" fmla="*/ 4369078 h 4441704"/>
              <a:gd name="connsiteX8" fmla="*/ 0 w 3587750"/>
              <a:gd name="connsiteY8" fmla="*/ 3606244 h 4441704"/>
              <a:gd name="connsiteX9" fmla="*/ 0 w 3587750"/>
              <a:gd name="connsiteY9" fmla="*/ 835480 h 4441704"/>
              <a:gd name="connsiteX10" fmla="*/ 1321655 w 3587750"/>
              <a:gd name="connsiteY10" fmla="*/ 72625 h 4441704"/>
              <a:gd name="connsiteX11" fmla="*/ 1592317 w 3587750"/>
              <a:gd name="connsiteY11" fmla="*/ 0 h 444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7750" h="4441704">
                <a:moveTo>
                  <a:pt x="1592317" y="0"/>
                </a:moveTo>
                <a:cubicBezTo>
                  <a:pt x="1685779" y="-1"/>
                  <a:pt x="1779240" y="24208"/>
                  <a:pt x="1862978" y="72625"/>
                </a:cubicBezTo>
                <a:lnTo>
                  <a:pt x="3317089" y="912390"/>
                </a:lnTo>
                <a:cubicBezTo>
                  <a:pt x="3484566" y="1008828"/>
                  <a:pt x="3587750" y="1187814"/>
                  <a:pt x="3587750" y="1381087"/>
                </a:cubicBezTo>
                <a:lnTo>
                  <a:pt x="3587750" y="3060617"/>
                </a:lnTo>
                <a:cubicBezTo>
                  <a:pt x="3587750" y="3253889"/>
                  <a:pt x="3484566" y="3432478"/>
                  <a:pt x="3317089" y="3529313"/>
                </a:cubicBezTo>
                <a:lnTo>
                  <a:pt x="1862581" y="4369078"/>
                </a:lnTo>
                <a:cubicBezTo>
                  <a:pt x="1695105" y="4465913"/>
                  <a:pt x="1488735" y="4465913"/>
                  <a:pt x="1321259" y="4369078"/>
                </a:cubicBezTo>
                <a:lnTo>
                  <a:pt x="0" y="3606244"/>
                </a:lnTo>
                <a:lnTo>
                  <a:pt x="0" y="835480"/>
                </a:lnTo>
                <a:lnTo>
                  <a:pt x="1321655" y="72625"/>
                </a:lnTo>
                <a:cubicBezTo>
                  <a:pt x="1405394" y="24208"/>
                  <a:pt x="1498856" y="-1"/>
                  <a:pt x="1592317" y="0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A051A3BC-3209-7EA7-BFF4-0A04FDA09F8D}"/>
              </a:ext>
            </a:extLst>
          </p:cNvPr>
          <p:cNvSpPr/>
          <p:nvPr userDrawn="1"/>
        </p:nvSpPr>
        <p:spPr>
          <a:xfrm>
            <a:off x="5743096" y="2378676"/>
            <a:ext cx="1282018" cy="1426562"/>
          </a:xfrm>
          <a:custGeom>
            <a:avLst/>
            <a:gdLst>
              <a:gd name="connsiteX0" fmla="*/ 0 w 1237897"/>
              <a:gd name="connsiteY0" fmla="*/ 428304 h 1377466"/>
              <a:gd name="connsiteX1" fmla="*/ 0 w 1237897"/>
              <a:gd name="connsiteY1" fmla="*/ 949162 h 1377466"/>
              <a:gd name="connsiteX2" fmla="*/ 83938 w 1237897"/>
              <a:gd name="connsiteY2" fmla="*/ 1094515 h 1377466"/>
              <a:gd name="connsiteX3" fmla="*/ 535011 w 1237897"/>
              <a:gd name="connsiteY3" fmla="*/ 1354944 h 1377466"/>
              <a:gd name="connsiteX4" fmla="*/ 702887 w 1237897"/>
              <a:gd name="connsiteY4" fmla="*/ 1354944 h 1377466"/>
              <a:gd name="connsiteX5" fmla="*/ 1153960 w 1237897"/>
              <a:gd name="connsiteY5" fmla="*/ 1094515 h 1377466"/>
              <a:gd name="connsiteX6" fmla="*/ 1237898 w 1237897"/>
              <a:gd name="connsiteY6" fmla="*/ 949162 h 1377466"/>
              <a:gd name="connsiteX7" fmla="*/ 1237898 w 1237897"/>
              <a:gd name="connsiteY7" fmla="*/ 428304 h 1377466"/>
              <a:gd name="connsiteX8" fmla="*/ 1153960 w 1237897"/>
              <a:gd name="connsiteY8" fmla="*/ 282952 h 1377466"/>
              <a:gd name="connsiteX9" fmla="*/ 703010 w 1237897"/>
              <a:gd name="connsiteY9" fmla="*/ 22523 h 1377466"/>
              <a:gd name="connsiteX10" fmla="*/ 535134 w 1237897"/>
              <a:gd name="connsiteY10" fmla="*/ 22523 h 1377466"/>
              <a:gd name="connsiteX11" fmla="*/ 83938 w 1237897"/>
              <a:gd name="connsiteY11" fmla="*/ 282952 h 1377466"/>
              <a:gd name="connsiteX12" fmla="*/ 0 w 1237897"/>
              <a:gd name="connsiteY12" fmla="*/ 428304 h 137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7897" h="1377466">
                <a:moveTo>
                  <a:pt x="0" y="428304"/>
                </a:moveTo>
                <a:lnTo>
                  <a:pt x="0" y="949162"/>
                </a:lnTo>
                <a:cubicBezTo>
                  <a:pt x="0" y="1009100"/>
                  <a:pt x="32000" y="1064607"/>
                  <a:pt x="83938" y="1094515"/>
                </a:cubicBezTo>
                <a:lnTo>
                  <a:pt x="535011" y="1354944"/>
                </a:lnTo>
                <a:cubicBezTo>
                  <a:pt x="586949" y="1384974"/>
                  <a:pt x="650949" y="1384974"/>
                  <a:pt x="702887" y="1354944"/>
                </a:cubicBezTo>
                <a:lnTo>
                  <a:pt x="1153960" y="1094515"/>
                </a:lnTo>
                <a:cubicBezTo>
                  <a:pt x="1205898" y="1064484"/>
                  <a:pt x="1237898" y="1009100"/>
                  <a:pt x="1237898" y="949162"/>
                </a:cubicBezTo>
                <a:lnTo>
                  <a:pt x="1237898" y="428304"/>
                </a:lnTo>
                <a:cubicBezTo>
                  <a:pt x="1237898" y="368366"/>
                  <a:pt x="1205898" y="312859"/>
                  <a:pt x="1153960" y="282952"/>
                </a:cubicBezTo>
                <a:lnTo>
                  <a:pt x="703010" y="22523"/>
                </a:lnTo>
                <a:cubicBezTo>
                  <a:pt x="651072" y="-7508"/>
                  <a:pt x="587072" y="-7508"/>
                  <a:pt x="535134" y="22523"/>
                </a:cubicBezTo>
                <a:lnTo>
                  <a:pt x="83938" y="282952"/>
                </a:lnTo>
                <a:cubicBezTo>
                  <a:pt x="32000" y="312982"/>
                  <a:pt x="0" y="368366"/>
                  <a:pt x="0" y="428304"/>
                </a:cubicBezTo>
                <a:close/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41806501-B070-6CF5-11E1-0EC12F298506}"/>
              </a:ext>
            </a:extLst>
          </p:cNvPr>
          <p:cNvSpPr/>
          <p:nvPr userDrawn="1"/>
        </p:nvSpPr>
        <p:spPr>
          <a:xfrm>
            <a:off x="5743096" y="4034675"/>
            <a:ext cx="1282018" cy="1426562"/>
          </a:xfrm>
          <a:custGeom>
            <a:avLst/>
            <a:gdLst>
              <a:gd name="connsiteX0" fmla="*/ 0 w 1237897"/>
              <a:gd name="connsiteY0" fmla="*/ 428304 h 1377466"/>
              <a:gd name="connsiteX1" fmla="*/ 0 w 1237897"/>
              <a:gd name="connsiteY1" fmla="*/ 949162 h 1377466"/>
              <a:gd name="connsiteX2" fmla="*/ 83938 w 1237897"/>
              <a:gd name="connsiteY2" fmla="*/ 1094515 h 1377466"/>
              <a:gd name="connsiteX3" fmla="*/ 535011 w 1237897"/>
              <a:gd name="connsiteY3" fmla="*/ 1354944 h 1377466"/>
              <a:gd name="connsiteX4" fmla="*/ 702887 w 1237897"/>
              <a:gd name="connsiteY4" fmla="*/ 1354944 h 1377466"/>
              <a:gd name="connsiteX5" fmla="*/ 1153960 w 1237897"/>
              <a:gd name="connsiteY5" fmla="*/ 1094515 h 1377466"/>
              <a:gd name="connsiteX6" fmla="*/ 1237898 w 1237897"/>
              <a:gd name="connsiteY6" fmla="*/ 949162 h 1377466"/>
              <a:gd name="connsiteX7" fmla="*/ 1237898 w 1237897"/>
              <a:gd name="connsiteY7" fmla="*/ 428304 h 1377466"/>
              <a:gd name="connsiteX8" fmla="*/ 1153960 w 1237897"/>
              <a:gd name="connsiteY8" fmla="*/ 282952 h 1377466"/>
              <a:gd name="connsiteX9" fmla="*/ 703010 w 1237897"/>
              <a:gd name="connsiteY9" fmla="*/ 22523 h 1377466"/>
              <a:gd name="connsiteX10" fmla="*/ 535134 w 1237897"/>
              <a:gd name="connsiteY10" fmla="*/ 22523 h 1377466"/>
              <a:gd name="connsiteX11" fmla="*/ 83938 w 1237897"/>
              <a:gd name="connsiteY11" fmla="*/ 282952 h 1377466"/>
              <a:gd name="connsiteX12" fmla="*/ 0 w 1237897"/>
              <a:gd name="connsiteY12" fmla="*/ 428304 h 137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7897" h="1377466">
                <a:moveTo>
                  <a:pt x="0" y="428304"/>
                </a:moveTo>
                <a:lnTo>
                  <a:pt x="0" y="949162"/>
                </a:lnTo>
                <a:cubicBezTo>
                  <a:pt x="0" y="1009100"/>
                  <a:pt x="32000" y="1064607"/>
                  <a:pt x="83938" y="1094515"/>
                </a:cubicBezTo>
                <a:lnTo>
                  <a:pt x="535011" y="1354944"/>
                </a:lnTo>
                <a:cubicBezTo>
                  <a:pt x="586949" y="1384974"/>
                  <a:pt x="650949" y="1384974"/>
                  <a:pt x="702887" y="1354944"/>
                </a:cubicBezTo>
                <a:lnTo>
                  <a:pt x="1153960" y="1094515"/>
                </a:lnTo>
                <a:cubicBezTo>
                  <a:pt x="1205898" y="1064484"/>
                  <a:pt x="1237898" y="1009100"/>
                  <a:pt x="1237898" y="949162"/>
                </a:cubicBezTo>
                <a:lnTo>
                  <a:pt x="1237898" y="428304"/>
                </a:lnTo>
                <a:cubicBezTo>
                  <a:pt x="1237898" y="368366"/>
                  <a:pt x="1205898" y="312859"/>
                  <a:pt x="1153960" y="282952"/>
                </a:cubicBezTo>
                <a:lnTo>
                  <a:pt x="703010" y="22523"/>
                </a:lnTo>
                <a:cubicBezTo>
                  <a:pt x="651072" y="-7508"/>
                  <a:pt x="587072" y="-7508"/>
                  <a:pt x="535134" y="22523"/>
                </a:cubicBezTo>
                <a:lnTo>
                  <a:pt x="83938" y="282952"/>
                </a:lnTo>
                <a:cubicBezTo>
                  <a:pt x="32000" y="312982"/>
                  <a:pt x="0" y="368366"/>
                  <a:pt x="0" y="428304"/>
                </a:cubicBezTo>
                <a:close/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1EE1-BE54-FB9E-908A-A1558351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8" y="2792413"/>
            <a:ext cx="2592000" cy="612774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BABE6-E40B-6AC0-69FB-8AFF9F8AD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logo_pole ochronne.pdf" descr="logo_pole ochronne.pdf">
            <a:extLst>
              <a:ext uri="{FF2B5EF4-FFF2-40B4-BE49-F238E27FC236}">
                <a16:creationId xmlns:a16="http://schemas.microsoft.com/office/drawing/2014/main" id="{F2C1BF97-E20C-6A34-C083-1370DE9F4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743" y="6397148"/>
            <a:ext cx="585789" cy="2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C88A4F-A322-04EC-1C4C-B1EBDCF31D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93167" y="747226"/>
            <a:ext cx="2970213" cy="1377465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670CBC6-9B3B-31FA-995A-3D76B6CB2E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93167" y="2403225"/>
            <a:ext cx="2970213" cy="1377465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3455C24-CE19-98B3-2FA1-44759F4B58F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93167" y="4059225"/>
            <a:ext cx="2970213" cy="1377465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99A25369-3C63-4DB9-ACAF-9CEA723DBE35}"/>
              </a:ext>
            </a:extLst>
          </p:cNvPr>
          <p:cNvSpPr/>
          <p:nvPr userDrawn="1"/>
        </p:nvSpPr>
        <p:spPr>
          <a:xfrm>
            <a:off x="5743096" y="722677"/>
            <a:ext cx="1282018" cy="1426562"/>
          </a:xfrm>
          <a:custGeom>
            <a:avLst/>
            <a:gdLst>
              <a:gd name="connsiteX0" fmla="*/ 0 w 1237897"/>
              <a:gd name="connsiteY0" fmla="*/ 428304 h 1377466"/>
              <a:gd name="connsiteX1" fmla="*/ 0 w 1237897"/>
              <a:gd name="connsiteY1" fmla="*/ 949162 h 1377466"/>
              <a:gd name="connsiteX2" fmla="*/ 83938 w 1237897"/>
              <a:gd name="connsiteY2" fmla="*/ 1094515 h 1377466"/>
              <a:gd name="connsiteX3" fmla="*/ 535011 w 1237897"/>
              <a:gd name="connsiteY3" fmla="*/ 1354944 h 1377466"/>
              <a:gd name="connsiteX4" fmla="*/ 702887 w 1237897"/>
              <a:gd name="connsiteY4" fmla="*/ 1354944 h 1377466"/>
              <a:gd name="connsiteX5" fmla="*/ 1153960 w 1237897"/>
              <a:gd name="connsiteY5" fmla="*/ 1094515 h 1377466"/>
              <a:gd name="connsiteX6" fmla="*/ 1237898 w 1237897"/>
              <a:gd name="connsiteY6" fmla="*/ 949162 h 1377466"/>
              <a:gd name="connsiteX7" fmla="*/ 1237898 w 1237897"/>
              <a:gd name="connsiteY7" fmla="*/ 428304 h 1377466"/>
              <a:gd name="connsiteX8" fmla="*/ 1153960 w 1237897"/>
              <a:gd name="connsiteY8" fmla="*/ 282952 h 1377466"/>
              <a:gd name="connsiteX9" fmla="*/ 703010 w 1237897"/>
              <a:gd name="connsiteY9" fmla="*/ 22523 h 1377466"/>
              <a:gd name="connsiteX10" fmla="*/ 535134 w 1237897"/>
              <a:gd name="connsiteY10" fmla="*/ 22523 h 1377466"/>
              <a:gd name="connsiteX11" fmla="*/ 83938 w 1237897"/>
              <a:gd name="connsiteY11" fmla="*/ 282952 h 1377466"/>
              <a:gd name="connsiteX12" fmla="*/ 0 w 1237897"/>
              <a:gd name="connsiteY12" fmla="*/ 428304 h 137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7897" h="1377466">
                <a:moveTo>
                  <a:pt x="0" y="428304"/>
                </a:moveTo>
                <a:lnTo>
                  <a:pt x="0" y="949162"/>
                </a:lnTo>
                <a:cubicBezTo>
                  <a:pt x="0" y="1009100"/>
                  <a:pt x="32000" y="1064607"/>
                  <a:pt x="83938" y="1094515"/>
                </a:cubicBezTo>
                <a:lnTo>
                  <a:pt x="535011" y="1354944"/>
                </a:lnTo>
                <a:cubicBezTo>
                  <a:pt x="586949" y="1384974"/>
                  <a:pt x="650949" y="1384974"/>
                  <a:pt x="702887" y="1354944"/>
                </a:cubicBezTo>
                <a:lnTo>
                  <a:pt x="1153960" y="1094515"/>
                </a:lnTo>
                <a:cubicBezTo>
                  <a:pt x="1205898" y="1064484"/>
                  <a:pt x="1237898" y="1009100"/>
                  <a:pt x="1237898" y="949162"/>
                </a:cubicBezTo>
                <a:lnTo>
                  <a:pt x="1237898" y="428304"/>
                </a:lnTo>
                <a:cubicBezTo>
                  <a:pt x="1237898" y="368366"/>
                  <a:pt x="1205898" y="312859"/>
                  <a:pt x="1153960" y="282952"/>
                </a:cubicBezTo>
                <a:lnTo>
                  <a:pt x="703010" y="22523"/>
                </a:lnTo>
                <a:cubicBezTo>
                  <a:pt x="651072" y="-7508"/>
                  <a:pt x="587072" y="-7508"/>
                  <a:pt x="535134" y="22523"/>
                </a:cubicBezTo>
                <a:lnTo>
                  <a:pt x="83938" y="282952"/>
                </a:lnTo>
                <a:cubicBezTo>
                  <a:pt x="32000" y="312982"/>
                  <a:pt x="0" y="368366"/>
                  <a:pt x="0" y="428304"/>
                </a:cubicBezTo>
                <a:close/>
              </a:path>
            </a:pathLst>
          </a:custGeom>
          <a:noFill/>
          <a:ln w="190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978498FE-C95A-91D5-CFB1-75A614EEEB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47877" y="747225"/>
            <a:ext cx="1237898" cy="1377466"/>
          </a:xfrm>
          <a:custGeom>
            <a:avLst/>
            <a:gdLst>
              <a:gd name="connsiteX0" fmla="*/ 728821 w 1457351"/>
              <a:gd name="connsiteY0" fmla="*/ 0 h 1621662"/>
              <a:gd name="connsiteX1" fmla="*/ 827639 w 1457351"/>
              <a:gd name="connsiteY1" fmla="*/ 26516 h 1621662"/>
              <a:gd name="connsiteX2" fmla="*/ 1358533 w 1457351"/>
              <a:gd name="connsiteY2" fmla="*/ 333114 h 1621662"/>
              <a:gd name="connsiteX3" fmla="*/ 1457351 w 1457351"/>
              <a:gd name="connsiteY3" fmla="*/ 504234 h 1621662"/>
              <a:gd name="connsiteX4" fmla="*/ 1457351 w 1457351"/>
              <a:gd name="connsiteY4" fmla="*/ 1117429 h 1621662"/>
              <a:gd name="connsiteX5" fmla="*/ 1358533 w 1457351"/>
              <a:gd name="connsiteY5" fmla="*/ 1288550 h 1621662"/>
              <a:gd name="connsiteX6" fmla="*/ 827494 w 1457351"/>
              <a:gd name="connsiteY6" fmla="*/ 1595148 h 1621662"/>
              <a:gd name="connsiteX7" fmla="*/ 629857 w 1457351"/>
              <a:gd name="connsiteY7" fmla="*/ 1595148 h 1621662"/>
              <a:gd name="connsiteX8" fmla="*/ 98819 w 1457351"/>
              <a:gd name="connsiteY8" fmla="*/ 1288550 h 1621662"/>
              <a:gd name="connsiteX9" fmla="*/ 0 w 1457351"/>
              <a:gd name="connsiteY9" fmla="*/ 1117429 h 1621662"/>
              <a:gd name="connsiteX10" fmla="*/ 0 w 1457351"/>
              <a:gd name="connsiteY10" fmla="*/ 504234 h 1621662"/>
              <a:gd name="connsiteX11" fmla="*/ 98819 w 1457351"/>
              <a:gd name="connsiteY11" fmla="*/ 333114 h 1621662"/>
              <a:gd name="connsiteX12" fmla="*/ 630002 w 1457351"/>
              <a:gd name="connsiteY12" fmla="*/ 26516 h 1621662"/>
              <a:gd name="connsiteX13" fmla="*/ 728821 w 1457351"/>
              <a:gd name="connsiteY13" fmla="*/ 0 h 162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7351" h="1621662">
                <a:moveTo>
                  <a:pt x="728821" y="0"/>
                </a:moveTo>
                <a:cubicBezTo>
                  <a:pt x="762943" y="0"/>
                  <a:pt x="797066" y="8839"/>
                  <a:pt x="827639" y="26516"/>
                </a:cubicBezTo>
                <a:lnTo>
                  <a:pt x="1358533" y="333114"/>
                </a:lnTo>
                <a:cubicBezTo>
                  <a:pt x="1419678" y="368322"/>
                  <a:pt x="1457351" y="433670"/>
                  <a:pt x="1457351" y="504234"/>
                </a:cubicBezTo>
                <a:lnTo>
                  <a:pt x="1457351" y="1117429"/>
                </a:lnTo>
                <a:cubicBezTo>
                  <a:pt x="1457351" y="1187993"/>
                  <a:pt x="1419678" y="1253195"/>
                  <a:pt x="1358533" y="1288550"/>
                </a:cubicBezTo>
                <a:lnTo>
                  <a:pt x="827494" y="1595148"/>
                </a:lnTo>
                <a:cubicBezTo>
                  <a:pt x="766349" y="1630501"/>
                  <a:pt x="691003" y="1630501"/>
                  <a:pt x="629857" y="1595148"/>
                </a:cubicBezTo>
                <a:lnTo>
                  <a:pt x="98819" y="1288550"/>
                </a:lnTo>
                <a:cubicBezTo>
                  <a:pt x="37673" y="1253340"/>
                  <a:pt x="0" y="1187993"/>
                  <a:pt x="0" y="1117429"/>
                </a:cubicBezTo>
                <a:lnTo>
                  <a:pt x="0" y="504234"/>
                </a:lnTo>
                <a:cubicBezTo>
                  <a:pt x="0" y="433670"/>
                  <a:pt x="37673" y="368467"/>
                  <a:pt x="98819" y="333114"/>
                </a:cubicBezTo>
                <a:lnTo>
                  <a:pt x="630002" y="26516"/>
                </a:lnTo>
                <a:cubicBezTo>
                  <a:pt x="660575" y="8839"/>
                  <a:pt x="694698" y="0"/>
                  <a:pt x="728821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B401F606-2AF3-7FF7-6CED-838AC97409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47877" y="2403224"/>
            <a:ext cx="1237898" cy="1377466"/>
          </a:xfrm>
          <a:custGeom>
            <a:avLst/>
            <a:gdLst>
              <a:gd name="connsiteX0" fmla="*/ 728821 w 1457351"/>
              <a:gd name="connsiteY0" fmla="*/ 0 h 1621662"/>
              <a:gd name="connsiteX1" fmla="*/ 827639 w 1457351"/>
              <a:gd name="connsiteY1" fmla="*/ 26516 h 1621662"/>
              <a:gd name="connsiteX2" fmla="*/ 1358533 w 1457351"/>
              <a:gd name="connsiteY2" fmla="*/ 333114 h 1621662"/>
              <a:gd name="connsiteX3" fmla="*/ 1457351 w 1457351"/>
              <a:gd name="connsiteY3" fmla="*/ 504234 h 1621662"/>
              <a:gd name="connsiteX4" fmla="*/ 1457351 w 1457351"/>
              <a:gd name="connsiteY4" fmla="*/ 1117429 h 1621662"/>
              <a:gd name="connsiteX5" fmla="*/ 1358533 w 1457351"/>
              <a:gd name="connsiteY5" fmla="*/ 1288550 h 1621662"/>
              <a:gd name="connsiteX6" fmla="*/ 827494 w 1457351"/>
              <a:gd name="connsiteY6" fmla="*/ 1595148 h 1621662"/>
              <a:gd name="connsiteX7" fmla="*/ 629857 w 1457351"/>
              <a:gd name="connsiteY7" fmla="*/ 1595148 h 1621662"/>
              <a:gd name="connsiteX8" fmla="*/ 98819 w 1457351"/>
              <a:gd name="connsiteY8" fmla="*/ 1288550 h 1621662"/>
              <a:gd name="connsiteX9" fmla="*/ 0 w 1457351"/>
              <a:gd name="connsiteY9" fmla="*/ 1117429 h 1621662"/>
              <a:gd name="connsiteX10" fmla="*/ 0 w 1457351"/>
              <a:gd name="connsiteY10" fmla="*/ 504234 h 1621662"/>
              <a:gd name="connsiteX11" fmla="*/ 98819 w 1457351"/>
              <a:gd name="connsiteY11" fmla="*/ 333114 h 1621662"/>
              <a:gd name="connsiteX12" fmla="*/ 630002 w 1457351"/>
              <a:gd name="connsiteY12" fmla="*/ 26516 h 1621662"/>
              <a:gd name="connsiteX13" fmla="*/ 728821 w 1457351"/>
              <a:gd name="connsiteY13" fmla="*/ 0 h 162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7351" h="1621662">
                <a:moveTo>
                  <a:pt x="728821" y="0"/>
                </a:moveTo>
                <a:cubicBezTo>
                  <a:pt x="762943" y="0"/>
                  <a:pt x="797066" y="8839"/>
                  <a:pt x="827639" y="26516"/>
                </a:cubicBezTo>
                <a:lnTo>
                  <a:pt x="1358533" y="333114"/>
                </a:lnTo>
                <a:cubicBezTo>
                  <a:pt x="1419678" y="368322"/>
                  <a:pt x="1457351" y="433670"/>
                  <a:pt x="1457351" y="504234"/>
                </a:cubicBezTo>
                <a:lnTo>
                  <a:pt x="1457351" y="1117429"/>
                </a:lnTo>
                <a:cubicBezTo>
                  <a:pt x="1457351" y="1187993"/>
                  <a:pt x="1419678" y="1253195"/>
                  <a:pt x="1358533" y="1288550"/>
                </a:cubicBezTo>
                <a:lnTo>
                  <a:pt x="827494" y="1595148"/>
                </a:lnTo>
                <a:cubicBezTo>
                  <a:pt x="766349" y="1630501"/>
                  <a:pt x="691003" y="1630501"/>
                  <a:pt x="629857" y="1595148"/>
                </a:cubicBezTo>
                <a:lnTo>
                  <a:pt x="98819" y="1288550"/>
                </a:lnTo>
                <a:cubicBezTo>
                  <a:pt x="37673" y="1253340"/>
                  <a:pt x="0" y="1187993"/>
                  <a:pt x="0" y="1117429"/>
                </a:cubicBezTo>
                <a:lnTo>
                  <a:pt x="0" y="504234"/>
                </a:lnTo>
                <a:cubicBezTo>
                  <a:pt x="0" y="433670"/>
                  <a:pt x="37673" y="368467"/>
                  <a:pt x="98819" y="333114"/>
                </a:cubicBezTo>
                <a:lnTo>
                  <a:pt x="630002" y="26516"/>
                </a:lnTo>
                <a:cubicBezTo>
                  <a:pt x="660575" y="8839"/>
                  <a:pt x="694698" y="0"/>
                  <a:pt x="728821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C99F0A92-D517-6B52-06D5-C1E7B55574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847877" y="4059224"/>
            <a:ext cx="1237898" cy="1377466"/>
          </a:xfrm>
          <a:custGeom>
            <a:avLst/>
            <a:gdLst>
              <a:gd name="connsiteX0" fmla="*/ 728821 w 1457351"/>
              <a:gd name="connsiteY0" fmla="*/ 0 h 1621662"/>
              <a:gd name="connsiteX1" fmla="*/ 827639 w 1457351"/>
              <a:gd name="connsiteY1" fmla="*/ 26516 h 1621662"/>
              <a:gd name="connsiteX2" fmla="*/ 1358533 w 1457351"/>
              <a:gd name="connsiteY2" fmla="*/ 333114 h 1621662"/>
              <a:gd name="connsiteX3" fmla="*/ 1457351 w 1457351"/>
              <a:gd name="connsiteY3" fmla="*/ 504234 h 1621662"/>
              <a:gd name="connsiteX4" fmla="*/ 1457351 w 1457351"/>
              <a:gd name="connsiteY4" fmla="*/ 1117429 h 1621662"/>
              <a:gd name="connsiteX5" fmla="*/ 1358533 w 1457351"/>
              <a:gd name="connsiteY5" fmla="*/ 1288550 h 1621662"/>
              <a:gd name="connsiteX6" fmla="*/ 827494 w 1457351"/>
              <a:gd name="connsiteY6" fmla="*/ 1595148 h 1621662"/>
              <a:gd name="connsiteX7" fmla="*/ 629857 w 1457351"/>
              <a:gd name="connsiteY7" fmla="*/ 1595148 h 1621662"/>
              <a:gd name="connsiteX8" fmla="*/ 98819 w 1457351"/>
              <a:gd name="connsiteY8" fmla="*/ 1288550 h 1621662"/>
              <a:gd name="connsiteX9" fmla="*/ 0 w 1457351"/>
              <a:gd name="connsiteY9" fmla="*/ 1117429 h 1621662"/>
              <a:gd name="connsiteX10" fmla="*/ 0 w 1457351"/>
              <a:gd name="connsiteY10" fmla="*/ 504234 h 1621662"/>
              <a:gd name="connsiteX11" fmla="*/ 98819 w 1457351"/>
              <a:gd name="connsiteY11" fmla="*/ 333114 h 1621662"/>
              <a:gd name="connsiteX12" fmla="*/ 630002 w 1457351"/>
              <a:gd name="connsiteY12" fmla="*/ 26516 h 1621662"/>
              <a:gd name="connsiteX13" fmla="*/ 728821 w 1457351"/>
              <a:gd name="connsiteY13" fmla="*/ 0 h 162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7351" h="1621662">
                <a:moveTo>
                  <a:pt x="728821" y="0"/>
                </a:moveTo>
                <a:cubicBezTo>
                  <a:pt x="762943" y="0"/>
                  <a:pt x="797066" y="8839"/>
                  <a:pt x="827639" y="26516"/>
                </a:cubicBezTo>
                <a:lnTo>
                  <a:pt x="1358533" y="333114"/>
                </a:lnTo>
                <a:cubicBezTo>
                  <a:pt x="1419678" y="368322"/>
                  <a:pt x="1457351" y="433670"/>
                  <a:pt x="1457351" y="504234"/>
                </a:cubicBezTo>
                <a:lnTo>
                  <a:pt x="1457351" y="1117429"/>
                </a:lnTo>
                <a:cubicBezTo>
                  <a:pt x="1457351" y="1187993"/>
                  <a:pt x="1419678" y="1253195"/>
                  <a:pt x="1358533" y="1288550"/>
                </a:cubicBezTo>
                <a:lnTo>
                  <a:pt x="827494" y="1595148"/>
                </a:lnTo>
                <a:cubicBezTo>
                  <a:pt x="766349" y="1630501"/>
                  <a:pt x="691003" y="1630501"/>
                  <a:pt x="629857" y="1595148"/>
                </a:cubicBezTo>
                <a:lnTo>
                  <a:pt x="98819" y="1288550"/>
                </a:lnTo>
                <a:cubicBezTo>
                  <a:pt x="37673" y="1253340"/>
                  <a:pt x="0" y="1187993"/>
                  <a:pt x="0" y="1117429"/>
                </a:cubicBezTo>
                <a:lnTo>
                  <a:pt x="0" y="504234"/>
                </a:lnTo>
                <a:cubicBezTo>
                  <a:pt x="0" y="433670"/>
                  <a:pt x="37673" y="368467"/>
                  <a:pt x="98819" y="333114"/>
                </a:cubicBezTo>
                <a:lnTo>
                  <a:pt x="630002" y="26516"/>
                </a:lnTo>
                <a:cubicBezTo>
                  <a:pt x="660575" y="8839"/>
                  <a:pt x="694698" y="0"/>
                  <a:pt x="728821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5D0956-58BA-8084-E78D-BA6F215F8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118" b="37602"/>
          <a:stretch/>
        </p:blipFill>
        <p:spPr>
          <a:xfrm>
            <a:off x="424656" y="6489365"/>
            <a:ext cx="835363" cy="1190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8FCD4A-7257-2812-039B-D9967FE9981C}"/>
              </a:ext>
            </a:extLst>
          </p:cNvPr>
          <p:cNvSpPr/>
          <p:nvPr userDrawn="1"/>
        </p:nvSpPr>
        <p:spPr>
          <a:xfrm>
            <a:off x="1453359" y="6480634"/>
            <a:ext cx="252000" cy="136525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vert="horz" lIns="0" tIns="0" rIns="0" bIns="0" rtlCol="0" anchor="ctr"/>
          <a:lstStyle/>
          <a:p>
            <a:fld id="{933137C0-666F-4F7B-A794-FB593C9AD05A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88411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1EE1-BE54-FB9E-908A-A1558351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00" y="285157"/>
            <a:ext cx="113256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BABE6-E40B-6AC0-69FB-8AFF9F8AD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logo_pole ochronne.pdf" descr="logo_pole ochronne.pdf">
            <a:extLst>
              <a:ext uri="{FF2B5EF4-FFF2-40B4-BE49-F238E27FC236}">
                <a16:creationId xmlns:a16="http://schemas.microsoft.com/office/drawing/2014/main" id="{F2C1BF97-E20C-6A34-C083-1370DE9F4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743" y="6397148"/>
            <a:ext cx="585789" cy="2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FD485-11B9-075F-FFC4-35BB3F1384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3200" y="1277039"/>
            <a:ext cx="11325600" cy="4907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EE84F39-4824-EE02-80A5-7553E90492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118" b="37602"/>
          <a:stretch/>
        </p:blipFill>
        <p:spPr>
          <a:xfrm>
            <a:off x="424656" y="6489365"/>
            <a:ext cx="835363" cy="1190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B4D2FB-63E6-19A1-66A0-BFB0C4F56439}"/>
              </a:ext>
            </a:extLst>
          </p:cNvPr>
          <p:cNvSpPr/>
          <p:nvPr userDrawn="1"/>
        </p:nvSpPr>
        <p:spPr>
          <a:xfrm>
            <a:off x="1453359" y="6480634"/>
            <a:ext cx="252000" cy="136525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vert="horz" lIns="0" tIns="0" rIns="0" bIns="0" rtlCol="0" anchor="ctr"/>
          <a:lstStyle/>
          <a:p>
            <a:fld id="{933137C0-666F-4F7B-A794-FB593C9AD05A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34974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7BA559A-FEAE-E989-F7A9-706265BE1E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324" y="5661292"/>
            <a:ext cx="11322051" cy="520709"/>
          </a:xfrm>
          <a:custGeom>
            <a:avLst/>
            <a:gdLst>
              <a:gd name="connsiteX0" fmla="*/ 177049 w 11322051"/>
              <a:gd name="connsiteY0" fmla="*/ 0 h 520709"/>
              <a:gd name="connsiteX1" fmla="*/ 392354 w 11322051"/>
              <a:gd name="connsiteY1" fmla="*/ 0 h 520709"/>
              <a:gd name="connsiteX2" fmla="*/ 392356 w 11322051"/>
              <a:gd name="connsiteY2" fmla="*/ 1 h 520709"/>
              <a:gd name="connsiteX3" fmla="*/ 10933245 w 11322051"/>
              <a:gd name="connsiteY3" fmla="*/ 1 h 520709"/>
              <a:gd name="connsiteX4" fmla="*/ 10933247 w 11322051"/>
              <a:gd name="connsiteY4" fmla="*/ 0 h 520709"/>
              <a:gd name="connsiteX5" fmla="*/ 11148553 w 11322051"/>
              <a:gd name="connsiteY5" fmla="*/ 0 h 520709"/>
              <a:gd name="connsiteX6" fmla="*/ 11208637 w 11322051"/>
              <a:gd name="connsiteY6" fmla="*/ 35308 h 520709"/>
              <a:gd name="connsiteX7" fmla="*/ 11316290 w 11322051"/>
              <a:gd name="connsiteY7" fmla="*/ 225047 h 520709"/>
              <a:gd name="connsiteX8" fmla="*/ 11322051 w 11322051"/>
              <a:gd name="connsiteY8" fmla="*/ 246896 h 520709"/>
              <a:gd name="connsiteX9" fmla="*/ 11322051 w 11322051"/>
              <a:gd name="connsiteY9" fmla="*/ 273813 h 520709"/>
              <a:gd name="connsiteX10" fmla="*/ 11316290 w 11322051"/>
              <a:gd name="connsiteY10" fmla="*/ 295662 h 520709"/>
              <a:gd name="connsiteX11" fmla="*/ 11208637 w 11322051"/>
              <a:gd name="connsiteY11" fmla="*/ 485401 h 520709"/>
              <a:gd name="connsiteX12" fmla="*/ 11148553 w 11322051"/>
              <a:gd name="connsiteY12" fmla="*/ 520708 h 520709"/>
              <a:gd name="connsiteX13" fmla="*/ 11128920 w 11322051"/>
              <a:gd name="connsiteY13" fmla="*/ 520708 h 520709"/>
              <a:gd name="connsiteX14" fmla="*/ 11128920 w 11322051"/>
              <a:gd name="connsiteY14" fmla="*/ 520709 h 520709"/>
              <a:gd name="connsiteX15" fmla="*/ 284700 w 11322051"/>
              <a:gd name="connsiteY15" fmla="*/ 520709 h 520709"/>
              <a:gd name="connsiteX16" fmla="*/ 284700 w 11322051"/>
              <a:gd name="connsiteY16" fmla="*/ 520708 h 520709"/>
              <a:gd name="connsiteX17" fmla="*/ 177049 w 11322051"/>
              <a:gd name="connsiteY17" fmla="*/ 520708 h 520709"/>
              <a:gd name="connsiteX18" fmla="*/ 116964 w 11322051"/>
              <a:gd name="connsiteY18" fmla="*/ 485401 h 520709"/>
              <a:gd name="connsiteX19" fmla="*/ 9310 w 11322051"/>
              <a:gd name="connsiteY19" fmla="*/ 295610 h 520709"/>
              <a:gd name="connsiteX20" fmla="*/ 9310 w 11322051"/>
              <a:gd name="connsiteY20" fmla="*/ 224995 h 520709"/>
              <a:gd name="connsiteX21" fmla="*/ 116964 w 11322051"/>
              <a:gd name="connsiteY21" fmla="*/ 35308 h 520709"/>
              <a:gd name="connsiteX22" fmla="*/ 177049 w 11322051"/>
              <a:gd name="connsiteY22" fmla="*/ 0 h 52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322051" h="520709">
                <a:moveTo>
                  <a:pt x="177049" y="0"/>
                </a:moveTo>
                <a:lnTo>
                  <a:pt x="392354" y="0"/>
                </a:lnTo>
                <a:lnTo>
                  <a:pt x="392356" y="1"/>
                </a:lnTo>
                <a:lnTo>
                  <a:pt x="10933245" y="1"/>
                </a:lnTo>
                <a:lnTo>
                  <a:pt x="10933247" y="0"/>
                </a:lnTo>
                <a:lnTo>
                  <a:pt x="11148553" y="0"/>
                </a:lnTo>
                <a:cubicBezTo>
                  <a:pt x="11173329" y="0"/>
                  <a:pt x="11196223" y="13461"/>
                  <a:pt x="11208637" y="35308"/>
                </a:cubicBezTo>
                <a:lnTo>
                  <a:pt x="11316290" y="225047"/>
                </a:lnTo>
                <a:lnTo>
                  <a:pt x="11322051" y="246896"/>
                </a:lnTo>
                <a:lnTo>
                  <a:pt x="11322051" y="273813"/>
                </a:lnTo>
                <a:lnTo>
                  <a:pt x="11316290" y="295662"/>
                </a:lnTo>
                <a:lnTo>
                  <a:pt x="11208637" y="485401"/>
                </a:lnTo>
                <a:cubicBezTo>
                  <a:pt x="11196274" y="507248"/>
                  <a:pt x="11173329" y="520708"/>
                  <a:pt x="11148553" y="520708"/>
                </a:cubicBezTo>
                <a:lnTo>
                  <a:pt x="11128920" y="520708"/>
                </a:lnTo>
                <a:lnTo>
                  <a:pt x="11128920" y="520709"/>
                </a:lnTo>
                <a:lnTo>
                  <a:pt x="284700" y="520709"/>
                </a:lnTo>
                <a:lnTo>
                  <a:pt x="284700" y="520708"/>
                </a:lnTo>
                <a:lnTo>
                  <a:pt x="177049" y="520708"/>
                </a:lnTo>
                <a:cubicBezTo>
                  <a:pt x="152271" y="520708"/>
                  <a:pt x="129378" y="507248"/>
                  <a:pt x="116964" y="485401"/>
                </a:cubicBezTo>
                <a:lnTo>
                  <a:pt x="9310" y="295610"/>
                </a:lnTo>
                <a:cubicBezTo>
                  <a:pt x="-3103" y="273763"/>
                  <a:pt x="-3103" y="246842"/>
                  <a:pt x="9310" y="224995"/>
                </a:cubicBezTo>
                <a:lnTo>
                  <a:pt x="116964" y="35308"/>
                </a:lnTo>
                <a:cubicBezTo>
                  <a:pt x="129327" y="13461"/>
                  <a:pt x="152271" y="0"/>
                  <a:pt x="177049" y="0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accent3"/>
            </a:bgClr>
          </a:patt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1EE1-BE54-FB9E-908A-A1558351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00" y="285157"/>
            <a:ext cx="113256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BABE6-E40B-6AC0-69FB-8AFF9F8AD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logo_pole ochronne.pdf" descr="logo_pole ochronne.pdf">
            <a:extLst>
              <a:ext uri="{FF2B5EF4-FFF2-40B4-BE49-F238E27FC236}">
                <a16:creationId xmlns:a16="http://schemas.microsoft.com/office/drawing/2014/main" id="{F2C1BF97-E20C-6A34-C083-1370DE9F4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743" y="6397148"/>
            <a:ext cx="585789" cy="2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FD485-11B9-075F-FFC4-35BB3F1384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3200" y="1277039"/>
            <a:ext cx="11325600" cy="3933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D4A333-AD0F-AFA7-21AF-9F3F119A5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118" b="37602"/>
          <a:stretch/>
        </p:blipFill>
        <p:spPr>
          <a:xfrm>
            <a:off x="424656" y="6489365"/>
            <a:ext cx="835363" cy="1190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2F9F4A-56B4-5A39-EB92-389226436924}"/>
              </a:ext>
            </a:extLst>
          </p:cNvPr>
          <p:cNvSpPr/>
          <p:nvPr userDrawn="1"/>
        </p:nvSpPr>
        <p:spPr>
          <a:xfrm>
            <a:off x="1453359" y="6480634"/>
            <a:ext cx="252000" cy="136525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vert="horz" lIns="0" tIns="0" rIns="0" bIns="0" rtlCol="0" anchor="ctr"/>
          <a:lstStyle/>
          <a:p>
            <a:fld id="{933137C0-666F-4F7B-A794-FB593C9AD05A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86656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1EE1-BE54-FB9E-908A-A1558351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00" y="285157"/>
            <a:ext cx="113256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BABE6-E40B-6AC0-69FB-8AFF9F8AD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logo_pole ochronne.pdf" descr="logo_pole ochronne.pdf">
            <a:extLst>
              <a:ext uri="{FF2B5EF4-FFF2-40B4-BE49-F238E27FC236}">
                <a16:creationId xmlns:a16="http://schemas.microsoft.com/office/drawing/2014/main" id="{F2C1BF97-E20C-6A34-C083-1370DE9F4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743" y="6397148"/>
            <a:ext cx="585789" cy="2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FD485-11B9-075F-FFC4-35BB3F1384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3199" y="1277040"/>
            <a:ext cx="5389200" cy="3933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5CE2DA-51BD-114D-56C5-1BA0AF567A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227" y="1277040"/>
            <a:ext cx="5389622" cy="3933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51B4B3-91D8-9E13-C92C-D209E599B7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324" y="5661292"/>
            <a:ext cx="11322051" cy="520709"/>
          </a:xfrm>
          <a:custGeom>
            <a:avLst/>
            <a:gdLst>
              <a:gd name="connsiteX0" fmla="*/ 177049 w 11322051"/>
              <a:gd name="connsiteY0" fmla="*/ 0 h 520709"/>
              <a:gd name="connsiteX1" fmla="*/ 392354 w 11322051"/>
              <a:gd name="connsiteY1" fmla="*/ 0 h 520709"/>
              <a:gd name="connsiteX2" fmla="*/ 392356 w 11322051"/>
              <a:gd name="connsiteY2" fmla="*/ 1 h 520709"/>
              <a:gd name="connsiteX3" fmla="*/ 10933245 w 11322051"/>
              <a:gd name="connsiteY3" fmla="*/ 1 h 520709"/>
              <a:gd name="connsiteX4" fmla="*/ 10933247 w 11322051"/>
              <a:gd name="connsiteY4" fmla="*/ 0 h 520709"/>
              <a:gd name="connsiteX5" fmla="*/ 11148553 w 11322051"/>
              <a:gd name="connsiteY5" fmla="*/ 0 h 520709"/>
              <a:gd name="connsiteX6" fmla="*/ 11208637 w 11322051"/>
              <a:gd name="connsiteY6" fmla="*/ 35308 h 520709"/>
              <a:gd name="connsiteX7" fmla="*/ 11316290 w 11322051"/>
              <a:gd name="connsiteY7" fmla="*/ 225047 h 520709"/>
              <a:gd name="connsiteX8" fmla="*/ 11322051 w 11322051"/>
              <a:gd name="connsiteY8" fmla="*/ 246896 h 520709"/>
              <a:gd name="connsiteX9" fmla="*/ 11322051 w 11322051"/>
              <a:gd name="connsiteY9" fmla="*/ 273813 h 520709"/>
              <a:gd name="connsiteX10" fmla="*/ 11316290 w 11322051"/>
              <a:gd name="connsiteY10" fmla="*/ 295662 h 520709"/>
              <a:gd name="connsiteX11" fmla="*/ 11208637 w 11322051"/>
              <a:gd name="connsiteY11" fmla="*/ 485401 h 520709"/>
              <a:gd name="connsiteX12" fmla="*/ 11148553 w 11322051"/>
              <a:gd name="connsiteY12" fmla="*/ 520708 h 520709"/>
              <a:gd name="connsiteX13" fmla="*/ 11128920 w 11322051"/>
              <a:gd name="connsiteY13" fmla="*/ 520708 h 520709"/>
              <a:gd name="connsiteX14" fmla="*/ 11128920 w 11322051"/>
              <a:gd name="connsiteY14" fmla="*/ 520709 h 520709"/>
              <a:gd name="connsiteX15" fmla="*/ 284700 w 11322051"/>
              <a:gd name="connsiteY15" fmla="*/ 520709 h 520709"/>
              <a:gd name="connsiteX16" fmla="*/ 284700 w 11322051"/>
              <a:gd name="connsiteY16" fmla="*/ 520708 h 520709"/>
              <a:gd name="connsiteX17" fmla="*/ 177049 w 11322051"/>
              <a:gd name="connsiteY17" fmla="*/ 520708 h 520709"/>
              <a:gd name="connsiteX18" fmla="*/ 116964 w 11322051"/>
              <a:gd name="connsiteY18" fmla="*/ 485401 h 520709"/>
              <a:gd name="connsiteX19" fmla="*/ 9310 w 11322051"/>
              <a:gd name="connsiteY19" fmla="*/ 295610 h 520709"/>
              <a:gd name="connsiteX20" fmla="*/ 9310 w 11322051"/>
              <a:gd name="connsiteY20" fmla="*/ 224995 h 520709"/>
              <a:gd name="connsiteX21" fmla="*/ 116964 w 11322051"/>
              <a:gd name="connsiteY21" fmla="*/ 35308 h 520709"/>
              <a:gd name="connsiteX22" fmla="*/ 177049 w 11322051"/>
              <a:gd name="connsiteY22" fmla="*/ 0 h 52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322051" h="520709">
                <a:moveTo>
                  <a:pt x="177049" y="0"/>
                </a:moveTo>
                <a:lnTo>
                  <a:pt x="392354" y="0"/>
                </a:lnTo>
                <a:lnTo>
                  <a:pt x="392356" y="1"/>
                </a:lnTo>
                <a:lnTo>
                  <a:pt x="10933245" y="1"/>
                </a:lnTo>
                <a:lnTo>
                  <a:pt x="10933247" y="0"/>
                </a:lnTo>
                <a:lnTo>
                  <a:pt x="11148553" y="0"/>
                </a:lnTo>
                <a:cubicBezTo>
                  <a:pt x="11173329" y="0"/>
                  <a:pt x="11196223" y="13461"/>
                  <a:pt x="11208637" y="35308"/>
                </a:cubicBezTo>
                <a:lnTo>
                  <a:pt x="11316290" y="225047"/>
                </a:lnTo>
                <a:lnTo>
                  <a:pt x="11322051" y="246896"/>
                </a:lnTo>
                <a:lnTo>
                  <a:pt x="11322051" y="273813"/>
                </a:lnTo>
                <a:lnTo>
                  <a:pt x="11316290" y="295662"/>
                </a:lnTo>
                <a:lnTo>
                  <a:pt x="11208637" y="485401"/>
                </a:lnTo>
                <a:cubicBezTo>
                  <a:pt x="11196274" y="507248"/>
                  <a:pt x="11173329" y="520708"/>
                  <a:pt x="11148553" y="520708"/>
                </a:cubicBezTo>
                <a:lnTo>
                  <a:pt x="11128920" y="520708"/>
                </a:lnTo>
                <a:lnTo>
                  <a:pt x="11128920" y="520709"/>
                </a:lnTo>
                <a:lnTo>
                  <a:pt x="284700" y="520709"/>
                </a:lnTo>
                <a:lnTo>
                  <a:pt x="284700" y="520708"/>
                </a:lnTo>
                <a:lnTo>
                  <a:pt x="177049" y="520708"/>
                </a:lnTo>
                <a:cubicBezTo>
                  <a:pt x="152271" y="520708"/>
                  <a:pt x="129378" y="507248"/>
                  <a:pt x="116964" y="485401"/>
                </a:cubicBezTo>
                <a:lnTo>
                  <a:pt x="9310" y="295610"/>
                </a:lnTo>
                <a:cubicBezTo>
                  <a:pt x="-3103" y="273763"/>
                  <a:pt x="-3103" y="246842"/>
                  <a:pt x="9310" y="224995"/>
                </a:cubicBezTo>
                <a:lnTo>
                  <a:pt x="116964" y="35308"/>
                </a:lnTo>
                <a:cubicBezTo>
                  <a:pt x="129327" y="13461"/>
                  <a:pt x="152271" y="0"/>
                  <a:pt x="177049" y="0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accent3"/>
            </a:bgClr>
          </a:patt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CF73533-ADA6-B533-24D2-9809B6C4B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118" b="37602"/>
          <a:stretch/>
        </p:blipFill>
        <p:spPr>
          <a:xfrm>
            <a:off x="424656" y="6489365"/>
            <a:ext cx="835363" cy="1190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14696B-280D-B94B-C27B-FB56C3EFFE0D}"/>
              </a:ext>
            </a:extLst>
          </p:cNvPr>
          <p:cNvSpPr/>
          <p:nvPr userDrawn="1"/>
        </p:nvSpPr>
        <p:spPr>
          <a:xfrm>
            <a:off x="1453359" y="6480634"/>
            <a:ext cx="252000" cy="136525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vert="horz" lIns="0" tIns="0" rIns="0" bIns="0" rtlCol="0" anchor="ctr"/>
          <a:lstStyle/>
          <a:p>
            <a:fld id="{933137C0-666F-4F7B-A794-FB593C9AD05A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541384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0F82211-A156-0A29-6DAE-4E751947AB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1324" y="5661292"/>
            <a:ext cx="11322051" cy="520709"/>
          </a:xfrm>
          <a:custGeom>
            <a:avLst/>
            <a:gdLst>
              <a:gd name="connsiteX0" fmla="*/ 177049 w 11322051"/>
              <a:gd name="connsiteY0" fmla="*/ 0 h 520709"/>
              <a:gd name="connsiteX1" fmla="*/ 392354 w 11322051"/>
              <a:gd name="connsiteY1" fmla="*/ 0 h 520709"/>
              <a:gd name="connsiteX2" fmla="*/ 392356 w 11322051"/>
              <a:gd name="connsiteY2" fmla="*/ 1 h 520709"/>
              <a:gd name="connsiteX3" fmla="*/ 10933245 w 11322051"/>
              <a:gd name="connsiteY3" fmla="*/ 1 h 520709"/>
              <a:gd name="connsiteX4" fmla="*/ 10933247 w 11322051"/>
              <a:gd name="connsiteY4" fmla="*/ 0 h 520709"/>
              <a:gd name="connsiteX5" fmla="*/ 11148553 w 11322051"/>
              <a:gd name="connsiteY5" fmla="*/ 0 h 520709"/>
              <a:gd name="connsiteX6" fmla="*/ 11208637 w 11322051"/>
              <a:gd name="connsiteY6" fmla="*/ 35308 h 520709"/>
              <a:gd name="connsiteX7" fmla="*/ 11316290 w 11322051"/>
              <a:gd name="connsiteY7" fmla="*/ 225047 h 520709"/>
              <a:gd name="connsiteX8" fmla="*/ 11322051 w 11322051"/>
              <a:gd name="connsiteY8" fmla="*/ 246896 h 520709"/>
              <a:gd name="connsiteX9" fmla="*/ 11322051 w 11322051"/>
              <a:gd name="connsiteY9" fmla="*/ 273813 h 520709"/>
              <a:gd name="connsiteX10" fmla="*/ 11316290 w 11322051"/>
              <a:gd name="connsiteY10" fmla="*/ 295662 h 520709"/>
              <a:gd name="connsiteX11" fmla="*/ 11208637 w 11322051"/>
              <a:gd name="connsiteY11" fmla="*/ 485401 h 520709"/>
              <a:gd name="connsiteX12" fmla="*/ 11148553 w 11322051"/>
              <a:gd name="connsiteY12" fmla="*/ 520708 h 520709"/>
              <a:gd name="connsiteX13" fmla="*/ 11128920 w 11322051"/>
              <a:gd name="connsiteY13" fmla="*/ 520708 h 520709"/>
              <a:gd name="connsiteX14" fmla="*/ 11128920 w 11322051"/>
              <a:gd name="connsiteY14" fmla="*/ 520709 h 520709"/>
              <a:gd name="connsiteX15" fmla="*/ 284700 w 11322051"/>
              <a:gd name="connsiteY15" fmla="*/ 520709 h 520709"/>
              <a:gd name="connsiteX16" fmla="*/ 284700 w 11322051"/>
              <a:gd name="connsiteY16" fmla="*/ 520708 h 520709"/>
              <a:gd name="connsiteX17" fmla="*/ 177049 w 11322051"/>
              <a:gd name="connsiteY17" fmla="*/ 520708 h 520709"/>
              <a:gd name="connsiteX18" fmla="*/ 116964 w 11322051"/>
              <a:gd name="connsiteY18" fmla="*/ 485401 h 520709"/>
              <a:gd name="connsiteX19" fmla="*/ 9310 w 11322051"/>
              <a:gd name="connsiteY19" fmla="*/ 295610 h 520709"/>
              <a:gd name="connsiteX20" fmla="*/ 9310 w 11322051"/>
              <a:gd name="connsiteY20" fmla="*/ 224995 h 520709"/>
              <a:gd name="connsiteX21" fmla="*/ 116964 w 11322051"/>
              <a:gd name="connsiteY21" fmla="*/ 35308 h 520709"/>
              <a:gd name="connsiteX22" fmla="*/ 177049 w 11322051"/>
              <a:gd name="connsiteY22" fmla="*/ 0 h 52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322051" h="520709">
                <a:moveTo>
                  <a:pt x="177049" y="0"/>
                </a:moveTo>
                <a:lnTo>
                  <a:pt x="392354" y="0"/>
                </a:lnTo>
                <a:lnTo>
                  <a:pt x="392356" y="1"/>
                </a:lnTo>
                <a:lnTo>
                  <a:pt x="10933245" y="1"/>
                </a:lnTo>
                <a:lnTo>
                  <a:pt x="10933247" y="0"/>
                </a:lnTo>
                <a:lnTo>
                  <a:pt x="11148553" y="0"/>
                </a:lnTo>
                <a:cubicBezTo>
                  <a:pt x="11173329" y="0"/>
                  <a:pt x="11196223" y="13461"/>
                  <a:pt x="11208637" y="35308"/>
                </a:cubicBezTo>
                <a:lnTo>
                  <a:pt x="11316290" y="225047"/>
                </a:lnTo>
                <a:lnTo>
                  <a:pt x="11322051" y="246896"/>
                </a:lnTo>
                <a:lnTo>
                  <a:pt x="11322051" y="273813"/>
                </a:lnTo>
                <a:lnTo>
                  <a:pt x="11316290" y="295662"/>
                </a:lnTo>
                <a:lnTo>
                  <a:pt x="11208637" y="485401"/>
                </a:lnTo>
                <a:cubicBezTo>
                  <a:pt x="11196274" y="507248"/>
                  <a:pt x="11173329" y="520708"/>
                  <a:pt x="11148553" y="520708"/>
                </a:cubicBezTo>
                <a:lnTo>
                  <a:pt x="11128920" y="520708"/>
                </a:lnTo>
                <a:lnTo>
                  <a:pt x="11128920" y="520709"/>
                </a:lnTo>
                <a:lnTo>
                  <a:pt x="284700" y="520709"/>
                </a:lnTo>
                <a:lnTo>
                  <a:pt x="284700" y="520708"/>
                </a:lnTo>
                <a:lnTo>
                  <a:pt x="177049" y="520708"/>
                </a:lnTo>
                <a:cubicBezTo>
                  <a:pt x="152271" y="520708"/>
                  <a:pt x="129378" y="507248"/>
                  <a:pt x="116964" y="485401"/>
                </a:cubicBezTo>
                <a:lnTo>
                  <a:pt x="9310" y="295610"/>
                </a:lnTo>
                <a:cubicBezTo>
                  <a:pt x="-3103" y="273763"/>
                  <a:pt x="-3103" y="246842"/>
                  <a:pt x="9310" y="224995"/>
                </a:cubicBezTo>
                <a:lnTo>
                  <a:pt x="116964" y="35308"/>
                </a:lnTo>
                <a:cubicBezTo>
                  <a:pt x="129327" y="13461"/>
                  <a:pt x="152271" y="0"/>
                  <a:pt x="177049" y="0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accent3"/>
            </a:bgClr>
          </a:patt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1EE1-BE54-FB9E-908A-A1558351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00" y="285157"/>
            <a:ext cx="113256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BABE6-E40B-6AC0-69FB-8AFF9F8AD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799" y="6298329"/>
            <a:ext cx="8902701" cy="136525"/>
          </a:xfrm>
        </p:spPr>
        <p:txBody>
          <a:bodyPr/>
          <a:lstStyle/>
          <a:p>
            <a:endParaRPr lang="en-US"/>
          </a:p>
        </p:txBody>
      </p:sp>
      <p:pic>
        <p:nvPicPr>
          <p:cNvPr id="28" name="logo_pole ochronne.pdf" descr="logo_pole ochronne.pdf">
            <a:extLst>
              <a:ext uri="{FF2B5EF4-FFF2-40B4-BE49-F238E27FC236}">
                <a16:creationId xmlns:a16="http://schemas.microsoft.com/office/drawing/2014/main" id="{F2C1BF97-E20C-6A34-C083-1370DE9F4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743" y="6397148"/>
            <a:ext cx="585789" cy="2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FD485-11B9-075F-FFC4-35BB3F1384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3200" y="1277039"/>
            <a:ext cx="2419200" cy="393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5CE2DA-51BD-114D-56C5-1BA0AF567A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02542" y="1277039"/>
            <a:ext cx="2419200" cy="393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083A09-3FF7-70DE-A26F-E59E15E1FD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71884" y="1277038"/>
            <a:ext cx="2419200" cy="393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1F11BFA-3F55-DECF-E3F1-059B3390D9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41226" y="1277037"/>
            <a:ext cx="2419200" cy="3933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1F63454-1764-C2B5-F247-D088D8BC1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118" b="37602"/>
          <a:stretch/>
        </p:blipFill>
        <p:spPr>
          <a:xfrm>
            <a:off x="424656" y="6489365"/>
            <a:ext cx="835363" cy="1190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AFEF41-FF6D-E77C-6F9F-B4558218E455}"/>
              </a:ext>
            </a:extLst>
          </p:cNvPr>
          <p:cNvSpPr/>
          <p:nvPr userDrawn="1"/>
        </p:nvSpPr>
        <p:spPr>
          <a:xfrm>
            <a:off x="1453359" y="6480634"/>
            <a:ext cx="252000" cy="136525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vert="horz" lIns="0" tIns="0" rIns="0" bIns="0" rtlCol="0" anchor="ctr"/>
          <a:lstStyle/>
          <a:p>
            <a:fld id="{933137C0-666F-4F7B-A794-FB593C9AD05A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440924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1EE1-BE54-FB9E-908A-A1558351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00" y="285157"/>
            <a:ext cx="113256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BABE6-E40B-6AC0-69FB-8AFF9F8AD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logo_pole ochronne.pdf" descr="logo_pole ochronne.pdf">
            <a:extLst>
              <a:ext uri="{FF2B5EF4-FFF2-40B4-BE49-F238E27FC236}">
                <a16:creationId xmlns:a16="http://schemas.microsoft.com/office/drawing/2014/main" id="{F2C1BF97-E20C-6A34-C083-1370DE9F4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743" y="6397148"/>
            <a:ext cx="585789" cy="2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FD485-11B9-075F-FFC4-35BB3F1384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3200" y="1277040"/>
            <a:ext cx="2419200" cy="2156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5CE2DA-51BD-114D-56C5-1BA0AF567A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02542" y="1277040"/>
            <a:ext cx="2419200" cy="2156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083A09-3FF7-70DE-A26F-E59E15E1FD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71884" y="1277039"/>
            <a:ext cx="2419200" cy="2156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1F11BFA-3F55-DECF-E3F1-059B3390D9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41226" y="1277038"/>
            <a:ext cx="2419200" cy="215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01102EB-5BC4-B975-C1F8-50354DA2328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199" y="3890063"/>
            <a:ext cx="2419200" cy="215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F55819E-33A7-7AB6-DA81-F0AC9776814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402541" y="3890063"/>
            <a:ext cx="2419200" cy="215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B5F87DA-0927-2C1D-107E-A738E824D99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71883" y="3890064"/>
            <a:ext cx="2419200" cy="215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D0D44A5-C7F1-C5DD-7B94-FDF9C26A818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341226" y="3890064"/>
            <a:ext cx="2419200" cy="215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E31A857-13C7-A00F-E7B0-4FDF0F689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118" b="37602"/>
          <a:stretch/>
        </p:blipFill>
        <p:spPr>
          <a:xfrm>
            <a:off x="424656" y="6489365"/>
            <a:ext cx="835363" cy="1190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B330B2-E7D5-59CE-4166-6707324B162B}"/>
              </a:ext>
            </a:extLst>
          </p:cNvPr>
          <p:cNvSpPr/>
          <p:nvPr userDrawn="1"/>
        </p:nvSpPr>
        <p:spPr>
          <a:xfrm>
            <a:off x="1453359" y="6480634"/>
            <a:ext cx="252000" cy="136525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vert="horz" lIns="0" tIns="0" rIns="0" bIns="0" rtlCol="0" anchor="ctr"/>
          <a:lstStyle/>
          <a:p>
            <a:fld id="{933137C0-666F-4F7B-A794-FB593C9AD05A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747469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fou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FFC25E-EE82-258A-CA51-3922A0F0B7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468" y="1489184"/>
            <a:ext cx="2182665" cy="1933071"/>
          </a:xfrm>
          <a:custGeom>
            <a:avLst/>
            <a:gdLst>
              <a:gd name="connsiteX0" fmla="*/ 606581 w 2151563"/>
              <a:gd name="connsiteY0" fmla="*/ 0 h 1905526"/>
              <a:gd name="connsiteX1" fmla="*/ 1544485 w 2151563"/>
              <a:gd name="connsiteY1" fmla="*/ 0 h 1905526"/>
              <a:gd name="connsiteX2" fmla="*/ 1550994 w 2151563"/>
              <a:gd name="connsiteY2" fmla="*/ 860 h 1905526"/>
              <a:gd name="connsiteX3" fmla="*/ 1709672 w 2151563"/>
              <a:gd name="connsiteY3" fmla="*/ 122898 h 1905526"/>
              <a:gd name="connsiteX4" fmla="*/ 2116470 w 2151563"/>
              <a:gd name="connsiteY4" fmla="*/ 827491 h 1905526"/>
              <a:gd name="connsiteX5" fmla="*/ 2116444 w 2151563"/>
              <a:gd name="connsiteY5" fmla="*/ 1089675 h 1905526"/>
              <a:gd name="connsiteX6" fmla="*/ 1709651 w 2151563"/>
              <a:gd name="connsiteY6" fmla="*/ 1794267 h 1905526"/>
              <a:gd name="connsiteX7" fmla="*/ 1613693 w 2151563"/>
              <a:gd name="connsiteY7" fmla="*/ 1890292 h 1905526"/>
              <a:gd name="connsiteX8" fmla="*/ 1577018 w 2151563"/>
              <a:gd name="connsiteY8" fmla="*/ 1905526 h 1905526"/>
              <a:gd name="connsiteX9" fmla="*/ 574535 w 2151563"/>
              <a:gd name="connsiteY9" fmla="*/ 1905526 h 1905526"/>
              <a:gd name="connsiteX10" fmla="*/ 537875 w 2151563"/>
              <a:gd name="connsiteY10" fmla="*/ 1890290 h 1905526"/>
              <a:gd name="connsiteX11" fmla="*/ 441892 w 2151563"/>
              <a:gd name="connsiteY11" fmla="*/ 1794309 h 1905526"/>
              <a:gd name="connsiteX12" fmla="*/ 35095 w 2151563"/>
              <a:gd name="connsiteY12" fmla="*/ 1089716 h 1905526"/>
              <a:gd name="connsiteX13" fmla="*/ 35120 w 2151563"/>
              <a:gd name="connsiteY13" fmla="*/ 827531 h 1905526"/>
              <a:gd name="connsiteX14" fmla="*/ 442080 w 2151563"/>
              <a:gd name="connsiteY14" fmla="*/ 122842 h 1905526"/>
              <a:gd name="connsiteX15" fmla="*/ 600739 w 2151563"/>
              <a:gd name="connsiteY15" fmla="*/ 772 h 190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1563" h="1905526">
                <a:moveTo>
                  <a:pt x="606581" y="0"/>
                </a:moveTo>
                <a:lnTo>
                  <a:pt x="1544485" y="0"/>
                </a:lnTo>
                <a:lnTo>
                  <a:pt x="1550994" y="860"/>
                </a:lnTo>
                <a:cubicBezTo>
                  <a:pt x="1617050" y="18704"/>
                  <a:pt x="1674563" y="62085"/>
                  <a:pt x="1709672" y="122898"/>
                </a:cubicBezTo>
                <a:lnTo>
                  <a:pt x="2116470" y="827491"/>
                </a:lnTo>
                <a:cubicBezTo>
                  <a:pt x="2163282" y="908573"/>
                  <a:pt x="2163250" y="1008487"/>
                  <a:pt x="2116444" y="1089675"/>
                </a:cubicBezTo>
                <a:lnTo>
                  <a:pt x="1709651" y="1794267"/>
                </a:lnTo>
                <a:cubicBezTo>
                  <a:pt x="1686248" y="1834861"/>
                  <a:pt x="1652902" y="1867655"/>
                  <a:pt x="1613693" y="1890292"/>
                </a:cubicBezTo>
                <a:lnTo>
                  <a:pt x="1577018" y="1905526"/>
                </a:lnTo>
                <a:lnTo>
                  <a:pt x="574535" y="1905526"/>
                </a:lnTo>
                <a:lnTo>
                  <a:pt x="537875" y="1890290"/>
                </a:lnTo>
                <a:cubicBezTo>
                  <a:pt x="498661" y="1867644"/>
                  <a:pt x="465298" y="1834850"/>
                  <a:pt x="441892" y="1794309"/>
                </a:cubicBezTo>
                <a:lnTo>
                  <a:pt x="35095" y="1089716"/>
                </a:lnTo>
                <a:cubicBezTo>
                  <a:pt x="-11718" y="1008633"/>
                  <a:pt x="-11686" y="908720"/>
                  <a:pt x="35120" y="827531"/>
                </a:cubicBezTo>
                <a:lnTo>
                  <a:pt x="442080" y="122842"/>
                </a:lnTo>
                <a:cubicBezTo>
                  <a:pt x="477184" y="61950"/>
                  <a:pt x="534659" y="18611"/>
                  <a:pt x="600739" y="772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1EE1-BE54-FB9E-908A-A1558351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00" y="285157"/>
            <a:ext cx="113256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BABE6-E40B-6AC0-69FB-8AFF9F8AD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logo_pole ochronne.pdf" descr="logo_pole ochronne.pdf">
            <a:extLst>
              <a:ext uri="{FF2B5EF4-FFF2-40B4-BE49-F238E27FC236}">
                <a16:creationId xmlns:a16="http://schemas.microsoft.com/office/drawing/2014/main" id="{F2C1BF97-E20C-6A34-C083-1370DE9F4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743" y="6397148"/>
            <a:ext cx="585789" cy="2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FD485-11B9-075F-FFC4-35BB3F1384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3200" y="3890063"/>
            <a:ext cx="2419200" cy="215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5CE2DA-51BD-114D-56C5-1BA0AF567A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02542" y="3890063"/>
            <a:ext cx="2419200" cy="215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083A09-3FF7-70DE-A26F-E59E15E1FD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71884" y="3890063"/>
            <a:ext cx="2419200" cy="215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1F11BFA-3F55-DECF-E3F1-059B3390D9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41226" y="3890063"/>
            <a:ext cx="2419200" cy="215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1AE6C5C-CAB9-AB21-B9B3-67BB33EC32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20810" y="1489184"/>
            <a:ext cx="2182665" cy="1933071"/>
          </a:xfrm>
          <a:custGeom>
            <a:avLst/>
            <a:gdLst>
              <a:gd name="connsiteX0" fmla="*/ 606581 w 2151563"/>
              <a:gd name="connsiteY0" fmla="*/ 0 h 1905526"/>
              <a:gd name="connsiteX1" fmla="*/ 1544485 w 2151563"/>
              <a:gd name="connsiteY1" fmla="*/ 0 h 1905526"/>
              <a:gd name="connsiteX2" fmla="*/ 1550994 w 2151563"/>
              <a:gd name="connsiteY2" fmla="*/ 860 h 1905526"/>
              <a:gd name="connsiteX3" fmla="*/ 1709672 w 2151563"/>
              <a:gd name="connsiteY3" fmla="*/ 122898 h 1905526"/>
              <a:gd name="connsiteX4" fmla="*/ 2116470 w 2151563"/>
              <a:gd name="connsiteY4" fmla="*/ 827491 h 1905526"/>
              <a:gd name="connsiteX5" fmla="*/ 2116444 w 2151563"/>
              <a:gd name="connsiteY5" fmla="*/ 1089675 h 1905526"/>
              <a:gd name="connsiteX6" fmla="*/ 1709651 w 2151563"/>
              <a:gd name="connsiteY6" fmla="*/ 1794267 h 1905526"/>
              <a:gd name="connsiteX7" fmla="*/ 1613693 w 2151563"/>
              <a:gd name="connsiteY7" fmla="*/ 1890292 h 1905526"/>
              <a:gd name="connsiteX8" fmla="*/ 1577018 w 2151563"/>
              <a:gd name="connsiteY8" fmla="*/ 1905526 h 1905526"/>
              <a:gd name="connsiteX9" fmla="*/ 574535 w 2151563"/>
              <a:gd name="connsiteY9" fmla="*/ 1905526 h 1905526"/>
              <a:gd name="connsiteX10" fmla="*/ 537875 w 2151563"/>
              <a:gd name="connsiteY10" fmla="*/ 1890290 h 1905526"/>
              <a:gd name="connsiteX11" fmla="*/ 441892 w 2151563"/>
              <a:gd name="connsiteY11" fmla="*/ 1794309 h 1905526"/>
              <a:gd name="connsiteX12" fmla="*/ 35095 w 2151563"/>
              <a:gd name="connsiteY12" fmla="*/ 1089716 h 1905526"/>
              <a:gd name="connsiteX13" fmla="*/ 35120 w 2151563"/>
              <a:gd name="connsiteY13" fmla="*/ 827531 h 1905526"/>
              <a:gd name="connsiteX14" fmla="*/ 442080 w 2151563"/>
              <a:gd name="connsiteY14" fmla="*/ 122842 h 1905526"/>
              <a:gd name="connsiteX15" fmla="*/ 600739 w 2151563"/>
              <a:gd name="connsiteY15" fmla="*/ 772 h 190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1563" h="1905526">
                <a:moveTo>
                  <a:pt x="606581" y="0"/>
                </a:moveTo>
                <a:lnTo>
                  <a:pt x="1544485" y="0"/>
                </a:lnTo>
                <a:lnTo>
                  <a:pt x="1550994" y="860"/>
                </a:lnTo>
                <a:cubicBezTo>
                  <a:pt x="1617050" y="18704"/>
                  <a:pt x="1674563" y="62085"/>
                  <a:pt x="1709672" y="122898"/>
                </a:cubicBezTo>
                <a:lnTo>
                  <a:pt x="2116470" y="827491"/>
                </a:lnTo>
                <a:cubicBezTo>
                  <a:pt x="2163282" y="908573"/>
                  <a:pt x="2163250" y="1008487"/>
                  <a:pt x="2116444" y="1089675"/>
                </a:cubicBezTo>
                <a:lnTo>
                  <a:pt x="1709651" y="1794267"/>
                </a:lnTo>
                <a:cubicBezTo>
                  <a:pt x="1686248" y="1834861"/>
                  <a:pt x="1652902" y="1867655"/>
                  <a:pt x="1613693" y="1890292"/>
                </a:cubicBezTo>
                <a:lnTo>
                  <a:pt x="1577018" y="1905526"/>
                </a:lnTo>
                <a:lnTo>
                  <a:pt x="574535" y="1905526"/>
                </a:lnTo>
                <a:lnTo>
                  <a:pt x="537875" y="1890290"/>
                </a:lnTo>
                <a:cubicBezTo>
                  <a:pt x="498661" y="1867644"/>
                  <a:pt x="465298" y="1834850"/>
                  <a:pt x="441892" y="1794309"/>
                </a:cubicBezTo>
                <a:lnTo>
                  <a:pt x="35095" y="1089716"/>
                </a:lnTo>
                <a:cubicBezTo>
                  <a:pt x="-11718" y="1008633"/>
                  <a:pt x="-11686" y="908720"/>
                  <a:pt x="35120" y="827531"/>
                </a:cubicBezTo>
                <a:lnTo>
                  <a:pt x="442080" y="122842"/>
                </a:lnTo>
                <a:cubicBezTo>
                  <a:pt x="477184" y="61950"/>
                  <a:pt x="534659" y="18611"/>
                  <a:pt x="600739" y="77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494E8D-847E-F34A-E340-4745D58FB6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90152" y="1489184"/>
            <a:ext cx="2182665" cy="1933071"/>
          </a:xfrm>
          <a:custGeom>
            <a:avLst/>
            <a:gdLst>
              <a:gd name="connsiteX0" fmla="*/ 606581 w 2151563"/>
              <a:gd name="connsiteY0" fmla="*/ 0 h 1905526"/>
              <a:gd name="connsiteX1" fmla="*/ 1544485 w 2151563"/>
              <a:gd name="connsiteY1" fmla="*/ 0 h 1905526"/>
              <a:gd name="connsiteX2" fmla="*/ 1550994 w 2151563"/>
              <a:gd name="connsiteY2" fmla="*/ 860 h 1905526"/>
              <a:gd name="connsiteX3" fmla="*/ 1709672 w 2151563"/>
              <a:gd name="connsiteY3" fmla="*/ 122898 h 1905526"/>
              <a:gd name="connsiteX4" fmla="*/ 2116470 w 2151563"/>
              <a:gd name="connsiteY4" fmla="*/ 827491 h 1905526"/>
              <a:gd name="connsiteX5" fmla="*/ 2116444 w 2151563"/>
              <a:gd name="connsiteY5" fmla="*/ 1089675 h 1905526"/>
              <a:gd name="connsiteX6" fmla="*/ 1709651 w 2151563"/>
              <a:gd name="connsiteY6" fmla="*/ 1794267 h 1905526"/>
              <a:gd name="connsiteX7" fmla="*/ 1613693 w 2151563"/>
              <a:gd name="connsiteY7" fmla="*/ 1890292 h 1905526"/>
              <a:gd name="connsiteX8" fmla="*/ 1577018 w 2151563"/>
              <a:gd name="connsiteY8" fmla="*/ 1905526 h 1905526"/>
              <a:gd name="connsiteX9" fmla="*/ 574535 w 2151563"/>
              <a:gd name="connsiteY9" fmla="*/ 1905526 h 1905526"/>
              <a:gd name="connsiteX10" fmla="*/ 537875 w 2151563"/>
              <a:gd name="connsiteY10" fmla="*/ 1890290 h 1905526"/>
              <a:gd name="connsiteX11" fmla="*/ 441892 w 2151563"/>
              <a:gd name="connsiteY11" fmla="*/ 1794309 h 1905526"/>
              <a:gd name="connsiteX12" fmla="*/ 35095 w 2151563"/>
              <a:gd name="connsiteY12" fmla="*/ 1089716 h 1905526"/>
              <a:gd name="connsiteX13" fmla="*/ 35120 w 2151563"/>
              <a:gd name="connsiteY13" fmla="*/ 827531 h 1905526"/>
              <a:gd name="connsiteX14" fmla="*/ 442080 w 2151563"/>
              <a:gd name="connsiteY14" fmla="*/ 122842 h 1905526"/>
              <a:gd name="connsiteX15" fmla="*/ 600739 w 2151563"/>
              <a:gd name="connsiteY15" fmla="*/ 772 h 190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1563" h="1905526">
                <a:moveTo>
                  <a:pt x="606581" y="0"/>
                </a:moveTo>
                <a:lnTo>
                  <a:pt x="1544485" y="0"/>
                </a:lnTo>
                <a:lnTo>
                  <a:pt x="1550994" y="860"/>
                </a:lnTo>
                <a:cubicBezTo>
                  <a:pt x="1617050" y="18704"/>
                  <a:pt x="1674563" y="62085"/>
                  <a:pt x="1709672" y="122898"/>
                </a:cubicBezTo>
                <a:lnTo>
                  <a:pt x="2116470" y="827491"/>
                </a:lnTo>
                <a:cubicBezTo>
                  <a:pt x="2163282" y="908573"/>
                  <a:pt x="2163250" y="1008487"/>
                  <a:pt x="2116444" y="1089675"/>
                </a:cubicBezTo>
                <a:lnTo>
                  <a:pt x="1709651" y="1794267"/>
                </a:lnTo>
                <a:cubicBezTo>
                  <a:pt x="1686248" y="1834861"/>
                  <a:pt x="1652902" y="1867655"/>
                  <a:pt x="1613693" y="1890292"/>
                </a:cubicBezTo>
                <a:lnTo>
                  <a:pt x="1577018" y="1905526"/>
                </a:lnTo>
                <a:lnTo>
                  <a:pt x="574535" y="1905526"/>
                </a:lnTo>
                <a:lnTo>
                  <a:pt x="537875" y="1890290"/>
                </a:lnTo>
                <a:cubicBezTo>
                  <a:pt x="498661" y="1867644"/>
                  <a:pt x="465298" y="1834850"/>
                  <a:pt x="441892" y="1794309"/>
                </a:cubicBezTo>
                <a:lnTo>
                  <a:pt x="35095" y="1089716"/>
                </a:lnTo>
                <a:cubicBezTo>
                  <a:pt x="-11718" y="1008633"/>
                  <a:pt x="-11686" y="908720"/>
                  <a:pt x="35120" y="827531"/>
                </a:cubicBezTo>
                <a:lnTo>
                  <a:pt x="442080" y="122842"/>
                </a:lnTo>
                <a:cubicBezTo>
                  <a:pt x="477184" y="61950"/>
                  <a:pt x="534659" y="18611"/>
                  <a:pt x="600739" y="77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51384D-3991-134E-9CC2-EFC74A09CC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59494" y="1489184"/>
            <a:ext cx="2182665" cy="1933071"/>
          </a:xfrm>
          <a:custGeom>
            <a:avLst/>
            <a:gdLst>
              <a:gd name="connsiteX0" fmla="*/ 606581 w 2151563"/>
              <a:gd name="connsiteY0" fmla="*/ 0 h 1905526"/>
              <a:gd name="connsiteX1" fmla="*/ 1544485 w 2151563"/>
              <a:gd name="connsiteY1" fmla="*/ 0 h 1905526"/>
              <a:gd name="connsiteX2" fmla="*/ 1550994 w 2151563"/>
              <a:gd name="connsiteY2" fmla="*/ 860 h 1905526"/>
              <a:gd name="connsiteX3" fmla="*/ 1709672 w 2151563"/>
              <a:gd name="connsiteY3" fmla="*/ 122898 h 1905526"/>
              <a:gd name="connsiteX4" fmla="*/ 2116470 w 2151563"/>
              <a:gd name="connsiteY4" fmla="*/ 827491 h 1905526"/>
              <a:gd name="connsiteX5" fmla="*/ 2116444 w 2151563"/>
              <a:gd name="connsiteY5" fmla="*/ 1089675 h 1905526"/>
              <a:gd name="connsiteX6" fmla="*/ 1709651 w 2151563"/>
              <a:gd name="connsiteY6" fmla="*/ 1794267 h 1905526"/>
              <a:gd name="connsiteX7" fmla="*/ 1613693 w 2151563"/>
              <a:gd name="connsiteY7" fmla="*/ 1890292 h 1905526"/>
              <a:gd name="connsiteX8" fmla="*/ 1577018 w 2151563"/>
              <a:gd name="connsiteY8" fmla="*/ 1905526 h 1905526"/>
              <a:gd name="connsiteX9" fmla="*/ 574535 w 2151563"/>
              <a:gd name="connsiteY9" fmla="*/ 1905526 h 1905526"/>
              <a:gd name="connsiteX10" fmla="*/ 537875 w 2151563"/>
              <a:gd name="connsiteY10" fmla="*/ 1890290 h 1905526"/>
              <a:gd name="connsiteX11" fmla="*/ 441892 w 2151563"/>
              <a:gd name="connsiteY11" fmla="*/ 1794309 h 1905526"/>
              <a:gd name="connsiteX12" fmla="*/ 35095 w 2151563"/>
              <a:gd name="connsiteY12" fmla="*/ 1089716 h 1905526"/>
              <a:gd name="connsiteX13" fmla="*/ 35120 w 2151563"/>
              <a:gd name="connsiteY13" fmla="*/ 827531 h 1905526"/>
              <a:gd name="connsiteX14" fmla="*/ 442080 w 2151563"/>
              <a:gd name="connsiteY14" fmla="*/ 122842 h 1905526"/>
              <a:gd name="connsiteX15" fmla="*/ 600739 w 2151563"/>
              <a:gd name="connsiteY15" fmla="*/ 772 h 190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1563" h="1905526">
                <a:moveTo>
                  <a:pt x="606581" y="0"/>
                </a:moveTo>
                <a:lnTo>
                  <a:pt x="1544485" y="0"/>
                </a:lnTo>
                <a:lnTo>
                  <a:pt x="1550994" y="860"/>
                </a:lnTo>
                <a:cubicBezTo>
                  <a:pt x="1617050" y="18704"/>
                  <a:pt x="1674563" y="62085"/>
                  <a:pt x="1709672" y="122898"/>
                </a:cubicBezTo>
                <a:lnTo>
                  <a:pt x="2116470" y="827491"/>
                </a:lnTo>
                <a:cubicBezTo>
                  <a:pt x="2163282" y="908573"/>
                  <a:pt x="2163250" y="1008487"/>
                  <a:pt x="2116444" y="1089675"/>
                </a:cubicBezTo>
                <a:lnTo>
                  <a:pt x="1709651" y="1794267"/>
                </a:lnTo>
                <a:cubicBezTo>
                  <a:pt x="1686248" y="1834861"/>
                  <a:pt x="1652902" y="1867655"/>
                  <a:pt x="1613693" y="1890292"/>
                </a:cubicBezTo>
                <a:lnTo>
                  <a:pt x="1577018" y="1905526"/>
                </a:lnTo>
                <a:lnTo>
                  <a:pt x="574535" y="1905526"/>
                </a:lnTo>
                <a:lnTo>
                  <a:pt x="537875" y="1890290"/>
                </a:lnTo>
                <a:cubicBezTo>
                  <a:pt x="498661" y="1867644"/>
                  <a:pt x="465298" y="1834850"/>
                  <a:pt x="441892" y="1794309"/>
                </a:cubicBezTo>
                <a:lnTo>
                  <a:pt x="35095" y="1089716"/>
                </a:lnTo>
                <a:cubicBezTo>
                  <a:pt x="-11718" y="1008633"/>
                  <a:pt x="-11686" y="908720"/>
                  <a:pt x="35120" y="827531"/>
                </a:cubicBezTo>
                <a:lnTo>
                  <a:pt x="442080" y="122842"/>
                </a:lnTo>
                <a:cubicBezTo>
                  <a:pt x="477184" y="61950"/>
                  <a:pt x="534659" y="18611"/>
                  <a:pt x="600739" y="77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8C308B-550E-2F1B-0E0C-744B516036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118" b="37602"/>
          <a:stretch/>
        </p:blipFill>
        <p:spPr>
          <a:xfrm>
            <a:off x="424656" y="6489365"/>
            <a:ext cx="835363" cy="119063"/>
          </a:xfrm>
          <a:prstGeom prst="rect">
            <a:avLst/>
          </a:prstGeom>
        </p:spPr>
      </p:pic>
      <p:sp>
        <p:nvSpPr>
          <p:cNvPr id="71" name="Text Placeholder 33">
            <a:extLst>
              <a:ext uri="{FF2B5EF4-FFF2-40B4-BE49-F238E27FC236}">
                <a16:creationId xmlns:a16="http://schemas.microsoft.com/office/drawing/2014/main" id="{80F7094F-28F5-EC44-FEF1-7BF0C39034D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16200000">
            <a:off x="2128280" y="2614687"/>
            <a:ext cx="683319" cy="756852"/>
          </a:xfrm>
          <a:custGeom>
            <a:avLst/>
            <a:gdLst>
              <a:gd name="connsiteX0" fmla="*/ 198040 w 396001"/>
              <a:gd name="connsiteY0" fmla="*/ 0 h 438616"/>
              <a:gd name="connsiteX1" fmla="*/ 224891 w 396001"/>
              <a:gd name="connsiteY1" fmla="*/ 7172 h 438616"/>
              <a:gd name="connsiteX2" fmla="*/ 369149 w 396001"/>
              <a:gd name="connsiteY2" fmla="*/ 90098 h 438616"/>
              <a:gd name="connsiteX3" fmla="*/ 396001 w 396001"/>
              <a:gd name="connsiteY3" fmla="*/ 136382 h 438616"/>
              <a:gd name="connsiteX4" fmla="*/ 396001 w 396001"/>
              <a:gd name="connsiteY4" fmla="*/ 302235 h 438616"/>
              <a:gd name="connsiteX5" fmla="*/ 369149 w 396001"/>
              <a:gd name="connsiteY5" fmla="*/ 348518 h 438616"/>
              <a:gd name="connsiteX6" fmla="*/ 224852 w 396001"/>
              <a:gd name="connsiteY6" fmla="*/ 431444 h 438616"/>
              <a:gd name="connsiteX7" fmla="*/ 171149 w 396001"/>
              <a:gd name="connsiteY7" fmla="*/ 431444 h 438616"/>
              <a:gd name="connsiteX8" fmla="*/ 26852 w 396001"/>
              <a:gd name="connsiteY8" fmla="*/ 348518 h 438616"/>
              <a:gd name="connsiteX9" fmla="*/ 0 w 396001"/>
              <a:gd name="connsiteY9" fmla="*/ 302235 h 438616"/>
              <a:gd name="connsiteX10" fmla="*/ 0 w 396001"/>
              <a:gd name="connsiteY10" fmla="*/ 136382 h 438616"/>
              <a:gd name="connsiteX11" fmla="*/ 26852 w 396001"/>
              <a:gd name="connsiteY11" fmla="*/ 90098 h 438616"/>
              <a:gd name="connsiteX12" fmla="*/ 171188 w 396001"/>
              <a:gd name="connsiteY12" fmla="*/ 7172 h 438616"/>
              <a:gd name="connsiteX13" fmla="*/ 198040 w 396001"/>
              <a:gd name="connsiteY13" fmla="*/ 0 h 4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001" h="438616">
                <a:moveTo>
                  <a:pt x="198040" y="0"/>
                </a:moveTo>
                <a:cubicBezTo>
                  <a:pt x="207312" y="0"/>
                  <a:pt x="216584" y="2391"/>
                  <a:pt x="224891" y="7172"/>
                </a:cubicBezTo>
                <a:lnTo>
                  <a:pt x="369149" y="90098"/>
                </a:lnTo>
                <a:cubicBezTo>
                  <a:pt x="385764" y="99622"/>
                  <a:pt x="396001" y="117296"/>
                  <a:pt x="396001" y="136382"/>
                </a:cubicBezTo>
                <a:lnTo>
                  <a:pt x="396001" y="302235"/>
                </a:lnTo>
                <a:cubicBezTo>
                  <a:pt x="396001" y="321320"/>
                  <a:pt x="385764" y="338956"/>
                  <a:pt x="369149" y="348518"/>
                </a:cubicBezTo>
                <a:lnTo>
                  <a:pt x="224852" y="431444"/>
                </a:lnTo>
                <a:cubicBezTo>
                  <a:pt x="208237" y="441007"/>
                  <a:pt x="187764" y="441007"/>
                  <a:pt x="171149" y="431444"/>
                </a:cubicBezTo>
                <a:lnTo>
                  <a:pt x="26852" y="348518"/>
                </a:lnTo>
                <a:cubicBezTo>
                  <a:pt x="10237" y="338995"/>
                  <a:pt x="0" y="321320"/>
                  <a:pt x="0" y="302235"/>
                </a:cubicBezTo>
                <a:lnTo>
                  <a:pt x="0" y="136382"/>
                </a:lnTo>
                <a:cubicBezTo>
                  <a:pt x="0" y="117296"/>
                  <a:pt x="10237" y="99661"/>
                  <a:pt x="26852" y="90098"/>
                </a:cubicBezTo>
                <a:lnTo>
                  <a:pt x="171188" y="7172"/>
                </a:lnTo>
                <a:cubicBezTo>
                  <a:pt x="179496" y="2391"/>
                  <a:pt x="188768" y="0"/>
                  <a:pt x="198040" y="0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accent3"/>
            </a:bgClr>
          </a:pattFill>
        </p:spPr>
        <p:txBody>
          <a:bodyPr vert="vert" wrap="square"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id="{C048E2F3-9061-1A25-1C47-83F75AA471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5098571" y="2614686"/>
            <a:ext cx="683319" cy="756853"/>
          </a:xfrm>
          <a:custGeom>
            <a:avLst/>
            <a:gdLst>
              <a:gd name="connsiteX0" fmla="*/ 198040 w 396001"/>
              <a:gd name="connsiteY0" fmla="*/ 0 h 438616"/>
              <a:gd name="connsiteX1" fmla="*/ 224891 w 396001"/>
              <a:gd name="connsiteY1" fmla="*/ 7172 h 438616"/>
              <a:gd name="connsiteX2" fmla="*/ 369149 w 396001"/>
              <a:gd name="connsiteY2" fmla="*/ 90098 h 438616"/>
              <a:gd name="connsiteX3" fmla="*/ 396001 w 396001"/>
              <a:gd name="connsiteY3" fmla="*/ 136382 h 438616"/>
              <a:gd name="connsiteX4" fmla="*/ 396001 w 396001"/>
              <a:gd name="connsiteY4" fmla="*/ 302235 h 438616"/>
              <a:gd name="connsiteX5" fmla="*/ 369149 w 396001"/>
              <a:gd name="connsiteY5" fmla="*/ 348518 h 438616"/>
              <a:gd name="connsiteX6" fmla="*/ 224852 w 396001"/>
              <a:gd name="connsiteY6" fmla="*/ 431444 h 438616"/>
              <a:gd name="connsiteX7" fmla="*/ 171149 w 396001"/>
              <a:gd name="connsiteY7" fmla="*/ 431444 h 438616"/>
              <a:gd name="connsiteX8" fmla="*/ 26852 w 396001"/>
              <a:gd name="connsiteY8" fmla="*/ 348518 h 438616"/>
              <a:gd name="connsiteX9" fmla="*/ 0 w 396001"/>
              <a:gd name="connsiteY9" fmla="*/ 302235 h 438616"/>
              <a:gd name="connsiteX10" fmla="*/ 0 w 396001"/>
              <a:gd name="connsiteY10" fmla="*/ 136382 h 438616"/>
              <a:gd name="connsiteX11" fmla="*/ 26852 w 396001"/>
              <a:gd name="connsiteY11" fmla="*/ 90098 h 438616"/>
              <a:gd name="connsiteX12" fmla="*/ 171188 w 396001"/>
              <a:gd name="connsiteY12" fmla="*/ 7172 h 438616"/>
              <a:gd name="connsiteX13" fmla="*/ 198040 w 396001"/>
              <a:gd name="connsiteY13" fmla="*/ 0 h 4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001" h="438616">
                <a:moveTo>
                  <a:pt x="198040" y="0"/>
                </a:moveTo>
                <a:cubicBezTo>
                  <a:pt x="207312" y="0"/>
                  <a:pt x="216584" y="2391"/>
                  <a:pt x="224891" y="7172"/>
                </a:cubicBezTo>
                <a:lnTo>
                  <a:pt x="369149" y="90098"/>
                </a:lnTo>
                <a:cubicBezTo>
                  <a:pt x="385764" y="99622"/>
                  <a:pt x="396001" y="117296"/>
                  <a:pt x="396001" y="136382"/>
                </a:cubicBezTo>
                <a:lnTo>
                  <a:pt x="396001" y="302235"/>
                </a:lnTo>
                <a:cubicBezTo>
                  <a:pt x="396001" y="321320"/>
                  <a:pt x="385764" y="338956"/>
                  <a:pt x="369149" y="348518"/>
                </a:cubicBezTo>
                <a:lnTo>
                  <a:pt x="224852" y="431444"/>
                </a:lnTo>
                <a:cubicBezTo>
                  <a:pt x="208237" y="441007"/>
                  <a:pt x="187764" y="441007"/>
                  <a:pt x="171149" y="431444"/>
                </a:cubicBezTo>
                <a:lnTo>
                  <a:pt x="26852" y="348518"/>
                </a:lnTo>
                <a:cubicBezTo>
                  <a:pt x="10237" y="338995"/>
                  <a:pt x="0" y="321320"/>
                  <a:pt x="0" y="302235"/>
                </a:cubicBezTo>
                <a:lnTo>
                  <a:pt x="0" y="136382"/>
                </a:lnTo>
                <a:cubicBezTo>
                  <a:pt x="0" y="117296"/>
                  <a:pt x="10237" y="99661"/>
                  <a:pt x="26852" y="90098"/>
                </a:cubicBezTo>
                <a:lnTo>
                  <a:pt x="171188" y="7172"/>
                </a:lnTo>
                <a:cubicBezTo>
                  <a:pt x="179496" y="2391"/>
                  <a:pt x="188768" y="0"/>
                  <a:pt x="198040" y="0"/>
                </a:cubicBezTo>
                <a:close/>
              </a:path>
            </a:pathLst>
          </a:custGeom>
          <a:pattFill prst="ltUpDiag">
            <a:fgClr>
              <a:schemeClr val="accent4"/>
            </a:fgClr>
            <a:bgClr>
              <a:schemeClr val="accent5"/>
            </a:bgClr>
          </a:pattFill>
        </p:spPr>
        <p:txBody>
          <a:bodyPr vert="vert" wrap="square"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2F09B052-58A9-5A96-F680-F936CB6122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8071489" y="2614686"/>
            <a:ext cx="683319" cy="756853"/>
          </a:xfrm>
          <a:custGeom>
            <a:avLst/>
            <a:gdLst>
              <a:gd name="connsiteX0" fmla="*/ 198040 w 396001"/>
              <a:gd name="connsiteY0" fmla="*/ 0 h 438616"/>
              <a:gd name="connsiteX1" fmla="*/ 224891 w 396001"/>
              <a:gd name="connsiteY1" fmla="*/ 7172 h 438616"/>
              <a:gd name="connsiteX2" fmla="*/ 369149 w 396001"/>
              <a:gd name="connsiteY2" fmla="*/ 90098 h 438616"/>
              <a:gd name="connsiteX3" fmla="*/ 396001 w 396001"/>
              <a:gd name="connsiteY3" fmla="*/ 136382 h 438616"/>
              <a:gd name="connsiteX4" fmla="*/ 396001 w 396001"/>
              <a:gd name="connsiteY4" fmla="*/ 302235 h 438616"/>
              <a:gd name="connsiteX5" fmla="*/ 369149 w 396001"/>
              <a:gd name="connsiteY5" fmla="*/ 348518 h 438616"/>
              <a:gd name="connsiteX6" fmla="*/ 224852 w 396001"/>
              <a:gd name="connsiteY6" fmla="*/ 431444 h 438616"/>
              <a:gd name="connsiteX7" fmla="*/ 171149 w 396001"/>
              <a:gd name="connsiteY7" fmla="*/ 431444 h 438616"/>
              <a:gd name="connsiteX8" fmla="*/ 26852 w 396001"/>
              <a:gd name="connsiteY8" fmla="*/ 348518 h 438616"/>
              <a:gd name="connsiteX9" fmla="*/ 0 w 396001"/>
              <a:gd name="connsiteY9" fmla="*/ 302235 h 438616"/>
              <a:gd name="connsiteX10" fmla="*/ 0 w 396001"/>
              <a:gd name="connsiteY10" fmla="*/ 136382 h 438616"/>
              <a:gd name="connsiteX11" fmla="*/ 26852 w 396001"/>
              <a:gd name="connsiteY11" fmla="*/ 90098 h 438616"/>
              <a:gd name="connsiteX12" fmla="*/ 171188 w 396001"/>
              <a:gd name="connsiteY12" fmla="*/ 7172 h 438616"/>
              <a:gd name="connsiteX13" fmla="*/ 198040 w 396001"/>
              <a:gd name="connsiteY13" fmla="*/ 0 h 4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001" h="438616">
                <a:moveTo>
                  <a:pt x="198040" y="0"/>
                </a:moveTo>
                <a:cubicBezTo>
                  <a:pt x="207312" y="0"/>
                  <a:pt x="216584" y="2391"/>
                  <a:pt x="224891" y="7172"/>
                </a:cubicBezTo>
                <a:lnTo>
                  <a:pt x="369149" y="90098"/>
                </a:lnTo>
                <a:cubicBezTo>
                  <a:pt x="385764" y="99622"/>
                  <a:pt x="396001" y="117296"/>
                  <a:pt x="396001" y="136382"/>
                </a:cubicBezTo>
                <a:lnTo>
                  <a:pt x="396001" y="302235"/>
                </a:lnTo>
                <a:cubicBezTo>
                  <a:pt x="396001" y="321320"/>
                  <a:pt x="385764" y="338956"/>
                  <a:pt x="369149" y="348518"/>
                </a:cubicBezTo>
                <a:lnTo>
                  <a:pt x="224852" y="431444"/>
                </a:lnTo>
                <a:cubicBezTo>
                  <a:pt x="208237" y="441007"/>
                  <a:pt x="187764" y="441007"/>
                  <a:pt x="171149" y="431444"/>
                </a:cubicBezTo>
                <a:lnTo>
                  <a:pt x="26852" y="348518"/>
                </a:lnTo>
                <a:cubicBezTo>
                  <a:pt x="10237" y="338995"/>
                  <a:pt x="0" y="321320"/>
                  <a:pt x="0" y="302235"/>
                </a:cubicBezTo>
                <a:lnTo>
                  <a:pt x="0" y="136382"/>
                </a:lnTo>
                <a:cubicBezTo>
                  <a:pt x="0" y="117296"/>
                  <a:pt x="10237" y="99661"/>
                  <a:pt x="26852" y="90098"/>
                </a:cubicBezTo>
                <a:lnTo>
                  <a:pt x="171188" y="7172"/>
                </a:lnTo>
                <a:cubicBezTo>
                  <a:pt x="179496" y="2391"/>
                  <a:pt x="188768" y="0"/>
                  <a:pt x="198040" y="0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accent1"/>
            </a:bgClr>
          </a:pattFill>
        </p:spPr>
        <p:txBody>
          <a:bodyPr vert="vert" wrap="square"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77" name="Text Placeholder 33">
            <a:extLst>
              <a:ext uri="{FF2B5EF4-FFF2-40B4-BE49-F238E27FC236}">
                <a16:creationId xmlns:a16="http://schemas.microsoft.com/office/drawing/2014/main" id="{3D5D9FE5-F01E-09AA-6843-8BC8672E29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16200000">
            <a:off x="11042604" y="2614686"/>
            <a:ext cx="683319" cy="756853"/>
          </a:xfrm>
          <a:custGeom>
            <a:avLst/>
            <a:gdLst>
              <a:gd name="connsiteX0" fmla="*/ 198040 w 396001"/>
              <a:gd name="connsiteY0" fmla="*/ 0 h 438616"/>
              <a:gd name="connsiteX1" fmla="*/ 224891 w 396001"/>
              <a:gd name="connsiteY1" fmla="*/ 7172 h 438616"/>
              <a:gd name="connsiteX2" fmla="*/ 369149 w 396001"/>
              <a:gd name="connsiteY2" fmla="*/ 90098 h 438616"/>
              <a:gd name="connsiteX3" fmla="*/ 396001 w 396001"/>
              <a:gd name="connsiteY3" fmla="*/ 136382 h 438616"/>
              <a:gd name="connsiteX4" fmla="*/ 396001 w 396001"/>
              <a:gd name="connsiteY4" fmla="*/ 302235 h 438616"/>
              <a:gd name="connsiteX5" fmla="*/ 369149 w 396001"/>
              <a:gd name="connsiteY5" fmla="*/ 348518 h 438616"/>
              <a:gd name="connsiteX6" fmla="*/ 224852 w 396001"/>
              <a:gd name="connsiteY6" fmla="*/ 431444 h 438616"/>
              <a:gd name="connsiteX7" fmla="*/ 171149 w 396001"/>
              <a:gd name="connsiteY7" fmla="*/ 431444 h 438616"/>
              <a:gd name="connsiteX8" fmla="*/ 26852 w 396001"/>
              <a:gd name="connsiteY8" fmla="*/ 348518 h 438616"/>
              <a:gd name="connsiteX9" fmla="*/ 0 w 396001"/>
              <a:gd name="connsiteY9" fmla="*/ 302235 h 438616"/>
              <a:gd name="connsiteX10" fmla="*/ 0 w 396001"/>
              <a:gd name="connsiteY10" fmla="*/ 136382 h 438616"/>
              <a:gd name="connsiteX11" fmla="*/ 26852 w 396001"/>
              <a:gd name="connsiteY11" fmla="*/ 90098 h 438616"/>
              <a:gd name="connsiteX12" fmla="*/ 171188 w 396001"/>
              <a:gd name="connsiteY12" fmla="*/ 7172 h 438616"/>
              <a:gd name="connsiteX13" fmla="*/ 198040 w 396001"/>
              <a:gd name="connsiteY13" fmla="*/ 0 h 4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001" h="438616">
                <a:moveTo>
                  <a:pt x="198040" y="0"/>
                </a:moveTo>
                <a:cubicBezTo>
                  <a:pt x="207312" y="0"/>
                  <a:pt x="216584" y="2391"/>
                  <a:pt x="224891" y="7172"/>
                </a:cubicBezTo>
                <a:lnTo>
                  <a:pt x="369149" y="90098"/>
                </a:lnTo>
                <a:cubicBezTo>
                  <a:pt x="385764" y="99622"/>
                  <a:pt x="396001" y="117296"/>
                  <a:pt x="396001" y="136382"/>
                </a:cubicBezTo>
                <a:lnTo>
                  <a:pt x="396001" y="302235"/>
                </a:lnTo>
                <a:cubicBezTo>
                  <a:pt x="396001" y="321320"/>
                  <a:pt x="385764" y="338956"/>
                  <a:pt x="369149" y="348518"/>
                </a:cubicBezTo>
                <a:lnTo>
                  <a:pt x="224852" y="431444"/>
                </a:lnTo>
                <a:cubicBezTo>
                  <a:pt x="208237" y="441007"/>
                  <a:pt x="187764" y="441007"/>
                  <a:pt x="171149" y="431444"/>
                </a:cubicBezTo>
                <a:lnTo>
                  <a:pt x="26852" y="348518"/>
                </a:lnTo>
                <a:cubicBezTo>
                  <a:pt x="10237" y="338995"/>
                  <a:pt x="0" y="321320"/>
                  <a:pt x="0" y="302235"/>
                </a:cubicBezTo>
                <a:lnTo>
                  <a:pt x="0" y="136382"/>
                </a:lnTo>
                <a:cubicBezTo>
                  <a:pt x="0" y="117296"/>
                  <a:pt x="10237" y="99661"/>
                  <a:pt x="26852" y="90098"/>
                </a:cubicBezTo>
                <a:lnTo>
                  <a:pt x="171188" y="7172"/>
                </a:lnTo>
                <a:cubicBezTo>
                  <a:pt x="179496" y="2391"/>
                  <a:pt x="188768" y="0"/>
                  <a:pt x="198040" y="0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accent6"/>
            </a:bgClr>
          </a:pattFill>
        </p:spPr>
        <p:txBody>
          <a:bodyPr vert="vert" wrap="square"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34D6A9-AEF9-2D69-7B02-D31FAAC03914}"/>
              </a:ext>
            </a:extLst>
          </p:cNvPr>
          <p:cNvSpPr/>
          <p:nvPr userDrawn="1"/>
        </p:nvSpPr>
        <p:spPr>
          <a:xfrm>
            <a:off x="1453359" y="6480634"/>
            <a:ext cx="252000" cy="136525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vert="horz" lIns="0" tIns="0" rIns="0" bIns="0" rtlCol="0" anchor="ctr"/>
          <a:lstStyle/>
          <a:p>
            <a:fld id="{933137C0-666F-4F7B-A794-FB593C9AD05A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009126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fou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FFC25E-EE82-258A-CA51-3922A0F0B7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468" y="1489184"/>
            <a:ext cx="2182665" cy="1933071"/>
          </a:xfrm>
          <a:custGeom>
            <a:avLst/>
            <a:gdLst>
              <a:gd name="connsiteX0" fmla="*/ 606581 w 2151563"/>
              <a:gd name="connsiteY0" fmla="*/ 0 h 1905526"/>
              <a:gd name="connsiteX1" fmla="*/ 1544485 w 2151563"/>
              <a:gd name="connsiteY1" fmla="*/ 0 h 1905526"/>
              <a:gd name="connsiteX2" fmla="*/ 1550994 w 2151563"/>
              <a:gd name="connsiteY2" fmla="*/ 860 h 1905526"/>
              <a:gd name="connsiteX3" fmla="*/ 1709672 w 2151563"/>
              <a:gd name="connsiteY3" fmla="*/ 122898 h 1905526"/>
              <a:gd name="connsiteX4" fmla="*/ 2116470 w 2151563"/>
              <a:gd name="connsiteY4" fmla="*/ 827491 h 1905526"/>
              <a:gd name="connsiteX5" fmla="*/ 2116444 w 2151563"/>
              <a:gd name="connsiteY5" fmla="*/ 1089675 h 1905526"/>
              <a:gd name="connsiteX6" fmla="*/ 1709651 w 2151563"/>
              <a:gd name="connsiteY6" fmla="*/ 1794267 h 1905526"/>
              <a:gd name="connsiteX7" fmla="*/ 1613693 w 2151563"/>
              <a:gd name="connsiteY7" fmla="*/ 1890292 h 1905526"/>
              <a:gd name="connsiteX8" fmla="*/ 1577018 w 2151563"/>
              <a:gd name="connsiteY8" fmla="*/ 1905526 h 1905526"/>
              <a:gd name="connsiteX9" fmla="*/ 574535 w 2151563"/>
              <a:gd name="connsiteY9" fmla="*/ 1905526 h 1905526"/>
              <a:gd name="connsiteX10" fmla="*/ 537875 w 2151563"/>
              <a:gd name="connsiteY10" fmla="*/ 1890290 h 1905526"/>
              <a:gd name="connsiteX11" fmla="*/ 441892 w 2151563"/>
              <a:gd name="connsiteY11" fmla="*/ 1794309 h 1905526"/>
              <a:gd name="connsiteX12" fmla="*/ 35095 w 2151563"/>
              <a:gd name="connsiteY12" fmla="*/ 1089716 h 1905526"/>
              <a:gd name="connsiteX13" fmla="*/ 35120 w 2151563"/>
              <a:gd name="connsiteY13" fmla="*/ 827531 h 1905526"/>
              <a:gd name="connsiteX14" fmla="*/ 442080 w 2151563"/>
              <a:gd name="connsiteY14" fmla="*/ 122842 h 1905526"/>
              <a:gd name="connsiteX15" fmla="*/ 600739 w 2151563"/>
              <a:gd name="connsiteY15" fmla="*/ 772 h 190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1563" h="1905526">
                <a:moveTo>
                  <a:pt x="606581" y="0"/>
                </a:moveTo>
                <a:lnTo>
                  <a:pt x="1544485" y="0"/>
                </a:lnTo>
                <a:lnTo>
                  <a:pt x="1550994" y="860"/>
                </a:lnTo>
                <a:cubicBezTo>
                  <a:pt x="1617050" y="18704"/>
                  <a:pt x="1674563" y="62085"/>
                  <a:pt x="1709672" y="122898"/>
                </a:cubicBezTo>
                <a:lnTo>
                  <a:pt x="2116470" y="827491"/>
                </a:lnTo>
                <a:cubicBezTo>
                  <a:pt x="2163282" y="908573"/>
                  <a:pt x="2163250" y="1008487"/>
                  <a:pt x="2116444" y="1089675"/>
                </a:cubicBezTo>
                <a:lnTo>
                  <a:pt x="1709651" y="1794267"/>
                </a:lnTo>
                <a:cubicBezTo>
                  <a:pt x="1686248" y="1834861"/>
                  <a:pt x="1652902" y="1867655"/>
                  <a:pt x="1613693" y="1890292"/>
                </a:cubicBezTo>
                <a:lnTo>
                  <a:pt x="1577018" y="1905526"/>
                </a:lnTo>
                <a:lnTo>
                  <a:pt x="574535" y="1905526"/>
                </a:lnTo>
                <a:lnTo>
                  <a:pt x="537875" y="1890290"/>
                </a:lnTo>
                <a:cubicBezTo>
                  <a:pt x="498661" y="1867644"/>
                  <a:pt x="465298" y="1834850"/>
                  <a:pt x="441892" y="1794309"/>
                </a:cubicBezTo>
                <a:lnTo>
                  <a:pt x="35095" y="1089716"/>
                </a:lnTo>
                <a:cubicBezTo>
                  <a:pt x="-11718" y="1008633"/>
                  <a:pt x="-11686" y="908720"/>
                  <a:pt x="35120" y="827531"/>
                </a:cubicBezTo>
                <a:lnTo>
                  <a:pt x="442080" y="122842"/>
                </a:lnTo>
                <a:cubicBezTo>
                  <a:pt x="477184" y="61950"/>
                  <a:pt x="534659" y="18611"/>
                  <a:pt x="600739" y="77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1EE1-BE54-FB9E-908A-A1558351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00" y="285157"/>
            <a:ext cx="113256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BABE6-E40B-6AC0-69FB-8AFF9F8AD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logo_pole ochronne.pdf" descr="logo_pole ochronne.pdf">
            <a:extLst>
              <a:ext uri="{FF2B5EF4-FFF2-40B4-BE49-F238E27FC236}">
                <a16:creationId xmlns:a16="http://schemas.microsoft.com/office/drawing/2014/main" id="{F2C1BF97-E20C-6A34-C083-1370DE9F4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743" y="6397148"/>
            <a:ext cx="585789" cy="2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FD485-11B9-075F-FFC4-35BB3F1384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3200" y="3890063"/>
            <a:ext cx="2419200" cy="215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5CE2DA-51BD-114D-56C5-1BA0AF567A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02542" y="3890063"/>
            <a:ext cx="2419200" cy="215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083A09-3FF7-70DE-A26F-E59E15E1FD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71884" y="3890063"/>
            <a:ext cx="2419200" cy="215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1F11BFA-3F55-DECF-E3F1-059B3390D9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41226" y="3890063"/>
            <a:ext cx="2419200" cy="215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1AE6C5C-CAB9-AB21-B9B3-67BB33EC32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20810" y="1489184"/>
            <a:ext cx="2182665" cy="1933071"/>
          </a:xfrm>
          <a:custGeom>
            <a:avLst/>
            <a:gdLst>
              <a:gd name="connsiteX0" fmla="*/ 606581 w 2151563"/>
              <a:gd name="connsiteY0" fmla="*/ 0 h 1905526"/>
              <a:gd name="connsiteX1" fmla="*/ 1544485 w 2151563"/>
              <a:gd name="connsiteY1" fmla="*/ 0 h 1905526"/>
              <a:gd name="connsiteX2" fmla="*/ 1550994 w 2151563"/>
              <a:gd name="connsiteY2" fmla="*/ 860 h 1905526"/>
              <a:gd name="connsiteX3" fmla="*/ 1709672 w 2151563"/>
              <a:gd name="connsiteY3" fmla="*/ 122898 h 1905526"/>
              <a:gd name="connsiteX4" fmla="*/ 2116470 w 2151563"/>
              <a:gd name="connsiteY4" fmla="*/ 827491 h 1905526"/>
              <a:gd name="connsiteX5" fmla="*/ 2116444 w 2151563"/>
              <a:gd name="connsiteY5" fmla="*/ 1089675 h 1905526"/>
              <a:gd name="connsiteX6" fmla="*/ 1709651 w 2151563"/>
              <a:gd name="connsiteY6" fmla="*/ 1794267 h 1905526"/>
              <a:gd name="connsiteX7" fmla="*/ 1613693 w 2151563"/>
              <a:gd name="connsiteY7" fmla="*/ 1890292 h 1905526"/>
              <a:gd name="connsiteX8" fmla="*/ 1577018 w 2151563"/>
              <a:gd name="connsiteY8" fmla="*/ 1905526 h 1905526"/>
              <a:gd name="connsiteX9" fmla="*/ 574535 w 2151563"/>
              <a:gd name="connsiteY9" fmla="*/ 1905526 h 1905526"/>
              <a:gd name="connsiteX10" fmla="*/ 537875 w 2151563"/>
              <a:gd name="connsiteY10" fmla="*/ 1890290 h 1905526"/>
              <a:gd name="connsiteX11" fmla="*/ 441892 w 2151563"/>
              <a:gd name="connsiteY11" fmla="*/ 1794309 h 1905526"/>
              <a:gd name="connsiteX12" fmla="*/ 35095 w 2151563"/>
              <a:gd name="connsiteY12" fmla="*/ 1089716 h 1905526"/>
              <a:gd name="connsiteX13" fmla="*/ 35120 w 2151563"/>
              <a:gd name="connsiteY13" fmla="*/ 827531 h 1905526"/>
              <a:gd name="connsiteX14" fmla="*/ 442080 w 2151563"/>
              <a:gd name="connsiteY14" fmla="*/ 122842 h 1905526"/>
              <a:gd name="connsiteX15" fmla="*/ 600739 w 2151563"/>
              <a:gd name="connsiteY15" fmla="*/ 772 h 190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1563" h="1905526">
                <a:moveTo>
                  <a:pt x="606581" y="0"/>
                </a:moveTo>
                <a:lnTo>
                  <a:pt x="1544485" y="0"/>
                </a:lnTo>
                <a:lnTo>
                  <a:pt x="1550994" y="860"/>
                </a:lnTo>
                <a:cubicBezTo>
                  <a:pt x="1617050" y="18704"/>
                  <a:pt x="1674563" y="62085"/>
                  <a:pt x="1709672" y="122898"/>
                </a:cubicBezTo>
                <a:lnTo>
                  <a:pt x="2116470" y="827491"/>
                </a:lnTo>
                <a:cubicBezTo>
                  <a:pt x="2163282" y="908573"/>
                  <a:pt x="2163250" y="1008487"/>
                  <a:pt x="2116444" y="1089675"/>
                </a:cubicBezTo>
                <a:lnTo>
                  <a:pt x="1709651" y="1794267"/>
                </a:lnTo>
                <a:cubicBezTo>
                  <a:pt x="1686248" y="1834861"/>
                  <a:pt x="1652902" y="1867655"/>
                  <a:pt x="1613693" y="1890292"/>
                </a:cubicBezTo>
                <a:lnTo>
                  <a:pt x="1577018" y="1905526"/>
                </a:lnTo>
                <a:lnTo>
                  <a:pt x="574535" y="1905526"/>
                </a:lnTo>
                <a:lnTo>
                  <a:pt x="537875" y="1890290"/>
                </a:lnTo>
                <a:cubicBezTo>
                  <a:pt x="498661" y="1867644"/>
                  <a:pt x="465298" y="1834850"/>
                  <a:pt x="441892" y="1794309"/>
                </a:cubicBezTo>
                <a:lnTo>
                  <a:pt x="35095" y="1089716"/>
                </a:lnTo>
                <a:cubicBezTo>
                  <a:pt x="-11718" y="1008633"/>
                  <a:pt x="-11686" y="908720"/>
                  <a:pt x="35120" y="827531"/>
                </a:cubicBezTo>
                <a:lnTo>
                  <a:pt x="442080" y="122842"/>
                </a:lnTo>
                <a:cubicBezTo>
                  <a:pt x="477184" y="61950"/>
                  <a:pt x="534659" y="18611"/>
                  <a:pt x="600739" y="77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494E8D-847E-F34A-E340-4745D58FB6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90152" y="1489184"/>
            <a:ext cx="2182665" cy="1933071"/>
          </a:xfrm>
          <a:custGeom>
            <a:avLst/>
            <a:gdLst>
              <a:gd name="connsiteX0" fmla="*/ 606581 w 2151563"/>
              <a:gd name="connsiteY0" fmla="*/ 0 h 1905526"/>
              <a:gd name="connsiteX1" fmla="*/ 1544485 w 2151563"/>
              <a:gd name="connsiteY1" fmla="*/ 0 h 1905526"/>
              <a:gd name="connsiteX2" fmla="*/ 1550994 w 2151563"/>
              <a:gd name="connsiteY2" fmla="*/ 860 h 1905526"/>
              <a:gd name="connsiteX3" fmla="*/ 1709672 w 2151563"/>
              <a:gd name="connsiteY3" fmla="*/ 122898 h 1905526"/>
              <a:gd name="connsiteX4" fmla="*/ 2116470 w 2151563"/>
              <a:gd name="connsiteY4" fmla="*/ 827491 h 1905526"/>
              <a:gd name="connsiteX5" fmla="*/ 2116444 w 2151563"/>
              <a:gd name="connsiteY5" fmla="*/ 1089675 h 1905526"/>
              <a:gd name="connsiteX6" fmla="*/ 1709651 w 2151563"/>
              <a:gd name="connsiteY6" fmla="*/ 1794267 h 1905526"/>
              <a:gd name="connsiteX7" fmla="*/ 1613693 w 2151563"/>
              <a:gd name="connsiteY7" fmla="*/ 1890292 h 1905526"/>
              <a:gd name="connsiteX8" fmla="*/ 1577018 w 2151563"/>
              <a:gd name="connsiteY8" fmla="*/ 1905526 h 1905526"/>
              <a:gd name="connsiteX9" fmla="*/ 574535 w 2151563"/>
              <a:gd name="connsiteY9" fmla="*/ 1905526 h 1905526"/>
              <a:gd name="connsiteX10" fmla="*/ 537875 w 2151563"/>
              <a:gd name="connsiteY10" fmla="*/ 1890290 h 1905526"/>
              <a:gd name="connsiteX11" fmla="*/ 441892 w 2151563"/>
              <a:gd name="connsiteY11" fmla="*/ 1794309 h 1905526"/>
              <a:gd name="connsiteX12" fmla="*/ 35095 w 2151563"/>
              <a:gd name="connsiteY12" fmla="*/ 1089716 h 1905526"/>
              <a:gd name="connsiteX13" fmla="*/ 35120 w 2151563"/>
              <a:gd name="connsiteY13" fmla="*/ 827531 h 1905526"/>
              <a:gd name="connsiteX14" fmla="*/ 442080 w 2151563"/>
              <a:gd name="connsiteY14" fmla="*/ 122842 h 1905526"/>
              <a:gd name="connsiteX15" fmla="*/ 600739 w 2151563"/>
              <a:gd name="connsiteY15" fmla="*/ 772 h 190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1563" h="1905526">
                <a:moveTo>
                  <a:pt x="606581" y="0"/>
                </a:moveTo>
                <a:lnTo>
                  <a:pt x="1544485" y="0"/>
                </a:lnTo>
                <a:lnTo>
                  <a:pt x="1550994" y="860"/>
                </a:lnTo>
                <a:cubicBezTo>
                  <a:pt x="1617050" y="18704"/>
                  <a:pt x="1674563" y="62085"/>
                  <a:pt x="1709672" y="122898"/>
                </a:cubicBezTo>
                <a:lnTo>
                  <a:pt x="2116470" y="827491"/>
                </a:lnTo>
                <a:cubicBezTo>
                  <a:pt x="2163282" y="908573"/>
                  <a:pt x="2163250" y="1008487"/>
                  <a:pt x="2116444" y="1089675"/>
                </a:cubicBezTo>
                <a:lnTo>
                  <a:pt x="1709651" y="1794267"/>
                </a:lnTo>
                <a:cubicBezTo>
                  <a:pt x="1686248" y="1834861"/>
                  <a:pt x="1652902" y="1867655"/>
                  <a:pt x="1613693" y="1890292"/>
                </a:cubicBezTo>
                <a:lnTo>
                  <a:pt x="1577018" y="1905526"/>
                </a:lnTo>
                <a:lnTo>
                  <a:pt x="574535" y="1905526"/>
                </a:lnTo>
                <a:lnTo>
                  <a:pt x="537875" y="1890290"/>
                </a:lnTo>
                <a:cubicBezTo>
                  <a:pt x="498661" y="1867644"/>
                  <a:pt x="465298" y="1834850"/>
                  <a:pt x="441892" y="1794309"/>
                </a:cubicBezTo>
                <a:lnTo>
                  <a:pt x="35095" y="1089716"/>
                </a:lnTo>
                <a:cubicBezTo>
                  <a:pt x="-11718" y="1008633"/>
                  <a:pt x="-11686" y="908720"/>
                  <a:pt x="35120" y="827531"/>
                </a:cubicBezTo>
                <a:lnTo>
                  <a:pt x="442080" y="122842"/>
                </a:lnTo>
                <a:cubicBezTo>
                  <a:pt x="477184" y="61950"/>
                  <a:pt x="534659" y="18611"/>
                  <a:pt x="600739" y="77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51384D-3991-134E-9CC2-EFC74A09CC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59494" y="1489184"/>
            <a:ext cx="2182665" cy="1933071"/>
          </a:xfrm>
          <a:custGeom>
            <a:avLst/>
            <a:gdLst>
              <a:gd name="connsiteX0" fmla="*/ 606581 w 2151563"/>
              <a:gd name="connsiteY0" fmla="*/ 0 h 1905526"/>
              <a:gd name="connsiteX1" fmla="*/ 1544485 w 2151563"/>
              <a:gd name="connsiteY1" fmla="*/ 0 h 1905526"/>
              <a:gd name="connsiteX2" fmla="*/ 1550994 w 2151563"/>
              <a:gd name="connsiteY2" fmla="*/ 860 h 1905526"/>
              <a:gd name="connsiteX3" fmla="*/ 1709672 w 2151563"/>
              <a:gd name="connsiteY3" fmla="*/ 122898 h 1905526"/>
              <a:gd name="connsiteX4" fmla="*/ 2116470 w 2151563"/>
              <a:gd name="connsiteY4" fmla="*/ 827491 h 1905526"/>
              <a:gd name="connsiteX5" fmla="*/ 2116444 w 2151563"/>
              <a:gd name="connsiteY5" fmla="*/ 1089675 h 1905526"/>
              <a:gd name="connsiteX6" fmla="*/ 1709651 w 2151563"/>
              <a:gd name="connsiteY6" fmla="*/ 1794267 h 1905526"/>
              <a:gd name="connsiteX7" fmla="*/ 1613693 w 2151563"/>
              <a:gd name="connsiteY7" fmla="*/ 1890292 h 1905526"/>
              <a:gd name="connsiteX8" fmla="*/ 1577018 w 2151563"/>
              <a:gd name="connsiteY8" fmla="*/ 1905526 h 1905526"/>
              <a:gd name="connsiteX9" fmla="*/ 574535 w 2151563"/>
              <a:gd name="connsiteY9" fmla="*/ 1905526 h 1905526"/>
              <a:gd name="connsiteX10" fmla="*/ 537875 w 2151563"/>
              <a:gd name="connsiteY10" fmla="*/ 1890290 h 1905526"/>
              <a:gd name="connsiteX11" fmla="*/ 441892 w 2151563"/>
              <a:gd name="connsiteY11" fmla="*/ 1794309 h 1905526"/>
              <a:gd name="connsiteX12" fmla="*/ 35095 w 2151563"/>
              <a:gd name="connsiteY12" fmla="*/ 1089716 h 1905526"/>
              <a:gd name="connsiteX13" fmla="*/ 35120 w 2151563"/>
              <a:gd name="connsiteY13" fmla="*/ 827531 h 1905526"/>
              <a:gd name="connsiteX14" fmla="*/ 442080 w 2151563"/>
              <a:gd name="connsiteY14" fmla="*/ 122842 h 1905526"/>
              <a:gd name="connsiteX15" fmla="*/ 600739 w 2151563"/>
              <a:gd name="connsiteY15" fmla="*/ 772 h 190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1563" h="1905526">
                <a:moveTo>
                  <a:pt x="606581" y="0"/>
                </a:moveTo>
                <a:lnTo>
                  <a:pt x="1544485" y="0"/>
                </a:lnTo>
                <a:lnTo>
                  <a:pt x="1550994" y="860"/>
                </a:lnTo>
                <a:cubicBezTo>
                  <a:pt x="1617050" y="18704"/>
                  <a:pt x="1674563" y="62085"/>
                  <a:pt x="1709672" y="122898"/>
                </a:cubicBezTo>
                <a:lnTo>
                  <a:pt x="2116470" y="827491"/>
                </a:lnTo>
                <a:cubicBezTo>
                  <a:pt x="2163282" y="908573"/>
                  <a:pt x="2163250" y="1008487"/>
                  <a:pt x="2116444" y="1089675"/>
                </a:cubicBezTo>
                <a:lnTo>
                  <a:pt x="1709651" y="1794267"/>
                </a:lnTo>
                <a:cubicBezTo>
                  <a:pt x="1686248" y="1834861"/>
                  <a:pt x="1652902" y="1867655"/>
                  <a:pt x="1613693" y="1890292"/>
                </a:cubicBezTo>
                <a:lnTo>
                  <a:pt x="1577018" y="1905526"/>
                </a:lnTo>
                <a:lnTo>
                  <a:pt x="574535" y="1905526"/>
                </a:lnTo>
                <a:lnTo>
                  <a:pt x="537875" y="1890290"/>
                </a:lnTo>
                <a:cubicBezTo>
                  <a:pt x="498661" y="1867644"/>
                  <a:pt x="465298" y="1834850"/>
                  <a:pt x="441892" y="1794309"/>
                </a:cubicBezTo>
                <a:lnTo>
                  <a:pt x="35095" y="1089716"/>
                </a:lnTo>
                <a:cubicBezTo>
                  <a:pt x="-11718" y="1008633"/>
                  <a:pt x="-11686" y="908720"/>
                  <a:pt x="35120" y="827531"/>
                </a:cubicBezTo>
                <a:lnTo>
                  <a:pt x="442080" y="122842"/>
                </a:lnTo>
                <a:cubicBezTo>
                  <a:pt x="477184" y="61950"/>
                  <a:pt x="534659" y="18611"/>
                  <a:pt x="600739" y="77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86CC31-22FF-EB98-8E7E-C568CDF3C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118" b="37602"/>
          <a:stretch/>
        </p:blipFill>
        <p:spPr>
          <a:xfrm>
            <a:off x="424656" y="6489365"/>
            <a:ext cx="835363" cy="119063"/>
          </a:xfrm>
          <a:prstGeom prst="rect">
            <a:avLst/>
          </a:prstGeom>
        </p:spPr>
      </p:pic>
      <p:sp>
        <p:nvSpPr>
          <p:cNvPr id="71" name="Text Placeholder 33">
            <a:extLst>
              <a:ext uri="{FF2B5EF4-FFF2-40B4-BE49-F238E27FC236}">
                <a16:creationId xmlns:a16="http://schemas.microsoft.com/office/drawing/2014/main" id="{80F7094F-28F5-EC44-FEF1-7BF0C39034D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16200000">
            <a:off x="2126898" y="2614687"/>
            <a:ext cx="683316" cy="756850"/>
          </a:xfrm>
          <a:custGeom>
            <a:avLst/>
            <a:gdLst>
              <a:gd name="connsiteX0" fmla="*/ 198040 w 396001"/>
              <a:gd name="connsiteY0" fmla="*/ 0 h 438616"/>
              <a:gd name="connsiteX1" fmla="*/ 224891 w 396001"/>
              <a:gd name="connsiteY1" fmla="*/ 7172 h 438616"/>
              <a:gd name="connsiteX2" fmla="*/ 369149 w 396001"/>
              <a:gd name="connsiteY2" fmla="*/ 90098 h 438616"/>
              <a:gd name="connsiteX3" fmla="*/ 396001 w 396001"/>
              <a:gd name="connsiteY3" fmla="*/ 136382 h 438616"/>
              <a:gd name="connsiteX4" fmla="*/ 396001 w 396001"/>
              <a:gd name="connsiteY4" fmla="*/ 302235 h 438616"/>
              <a:gd name="connsiteX5" fmla="*/ 369149 w 396001"/>
              <a:gd name="connsiteY5" fmla="*/ 348518 h 438616"/>
              <a:gd name="connsiteX6" fmla="*/ 224852 w 396001"/>
              <a:gd name="connsiteY6" fmla="*/ 431444 h 438616"/>
              <a:gd name="connsiteX7" fmla="*/ 171149 w 396001"/>
              <a:gd name="connsiteY7" fmla="*/ 431444 h 438616"/>
              <a:gd name="connsiteX8" fmla="*/ 26852 w 396001"/>
              <a:gd name="connsiteY8" fmla="*/ 348518 h 438616"/>
              <a:gd name="connsiteX9" fmla="*/ 0 w 396001"/>
              <a:gd name="connsiteY9" fmla="*/ 302235 h 438616"/>
              <a:gd name="connsiteX10" fmla="*/ 0 w 396001"/>
              <a:gd name="connsiteY10" fmla="*/ 136382 h 438616"/>
              <a:gd name="connsiteX11" fmla="*/ 26852 w 396001"/>
              <a:gd name="connsiteY11" fmla="*/ 90098 h 438616"/>
              <a:gd name="connsiteX12" fmla="*/ 171188 w 396001"/>
              <a:gd name="connsiteY12" fmla="*/ 7172 h 438616"/>
              <a:gd name="connsiteX13" fmla="*/ 198040 w 396001"/>
              <a:gd name="connsiteY13" fmla="*/ 0 h 4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001" h="438616">
                <a:moveTo>
                  <a:pt x="198040" y="0"/>
                </a:moveTo>
                <a:cubicBezTo>
                  <a:pt x="207312" y="0"/>
                  <a:pt x="216584" y="2391"/>
                  <a:pt x="224891" y="7172"/>
                </a:cubicBezTo>
                <a:lnTo>
                  <a:pt x="369149" y="90098"/>
                </a:lnTo>
                <a:cubicBezTo>
                  <a:pt x="385764" y="99622"/>
                  <a:pt x="396001" y="117296"/>
                  <a:pt x="396001" y="136382"/>
                </a:cubicBezTo>
                <a:lnTo>
                  <a:pt x="396001" y="302235"/>
                </a:lnTo>
                <a:cubicBezTo>
                  <a:pt x="396001" y="321320"/>
                  <a:pt x="385764" y="338956"/>
                  <a:pt x="369149" y="348518"/>
                </a:cubicBezTo>
                <a:lnTo>
                  <a:pt x="224852" y="431444"/>
                </a:lnTo>
                <a:cubicBezTo>
                  <a:pt x="208237" y="441007"/>
                  <a:pt x="187764" y="441007"/>
                  <a:pt x="171149" y="431444"/>
                </a:cubicBezTo>
                <a:lnTo>
                  <a:pt x="26852" y="348518"/>
                </a:lnTo>
                <a:cubicBezTo>
                  <a:pt x="10237" y="338995"/>
                  <a:pt x="0" y="321320"/>
                  <a:pt x="0" y="302235"/>
                </a:cubicBezTo>
                <a:lnTo>
                  <a:pt x="0" y="136382"/>
                </a:lnTo>
                <a:cubicBezTo>
                  <a:pt x="0" y="117296"/>
                  <a:pt x="10237" y="99661"/>
                  <a:pt x="26852" y="90098"/>
                </a:cubicBezTo>
                <a:lnTo>
                  <a:pt x="171188" y="7172"/>
                </a:lnTo>
                <a:cubicBezTo>
                  <a:pt x="179496" y="2391"/>
                  <a:pt x="188768" y="0"/>
                  <a:pt x="198040" y="0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accent3"/>
            </a:bgClr>
          </a:pattFill>
        </p:spPr>
        <p:txBody>
          <a:bodyPr vert="vert" wrap="square"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7" name="Text Placeholder 33">
            <a:extLst>
              <a:ext uri="{FF2B5EF4-FFF2-40B4-BE49-F238E27FC236}">
                <a16:creationId xmlns:a16="http://schemas.microsoft.com/office/drawing/2014/main" id="{3D5D9FE5-F01E-09AA-6843-8BC8672E29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16200000">
            <a:off x="11041857" y="2614607"/>
            <a:ext cx="684754" cy="758446"/>
          </a:xfrm>
          <a:custGeom>
            <a:avLst/>
            <a:gdLst>
              <a:gd name="connsiteX0" fmla="*/ 198040 w 396001"/>
              <a:gd name="connsiteY0" fmla="*/ 0 h 438616"/>
              <a:gd name="connsiteX1" fmla="*/ 224891 w 396001"/>
              <a:gd name="connsiteY1" fmla="*/ 7172 h 438616"/>
              <a:gd name="connsiteX2" fmla="*/ 369149 w 396001"/>
              <a:gd name="connsiteY2" fmla="*/ 90098 h 438616"/>
              <a:gd name="connsiteX3" fmla="*/ 396001 w 396001"/>
              <a:gd name="connsiteY3" fmla="*/ 136382 h 438616"/>
              <a:gd name="connsiteX4" fmla="*/ 396001 w 396001"/>
              <a:gd name="connsiteY4" fmla="*/ 302235 h 438616"/>
              <a:gd name="connsiteX5" fmla="*/ 369149 w 396001"/>
              <a:gd name="connsiteY5" fmla="*/ 348518 h 438616"/>
              <a:gd name="connsiteX6" fmla="*/ 224852 w 396001"/>
              <a:gd name="connsiteY6" fmla="*/ 431444 h 438616"/>
              <a:gd name="connsiteX7" fmla="*/ 171149 w 396001"/>
              <a:gd name="connsiteY7" fmla="*/ 431444 h 438616"/>
              <a:gd name="connsiteX8" fmla="*/ 26852 w 396001"/>
              <a:gd name="connsiteY8" fmla="*/ 348518 h 438616"/>
              <a:gd name="connsiteX9" fmla="*/ 0 w 396001"/>
              <a:gd name="connsiteY9" fmla="*/ 302235 h 438616"/>
              <a:gd name="connsiteX10" fmla="*/ 0 w 396001"/>
              <a:gd name="connsiteY10" fmla="*/ 136382 h 438616"/>
              <a:gd name="connsiteX11" fmla="*/ 26852 w 396001"/>
              <a:gd name="connsiteY11" fmla="*/ 90098 h 438616"/>
              <a:gd name="connsiteX12" fmla="*/ 171188 w 396001"/>
              <a:gd name="connsiteY12" fmla="*/ 7172 h 438616"/>
              <a:gd name="connsiteX13" fmla="*/ 198040 w 396001"/>
              <a:gd name="connsiteY13" fmla="*/ 0 h 4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001" h="438616">
                <a:moveTo>
                  <a:pt x="198040" y="0"/>
                </a:moveTo>
                <a:cubicBezTo>
                  <a:pt x="207312" y="0"/>
                  <a:pt x="216584" y="2391"/>
                  <a:pt x="224891" y="7172"/>
                </a:cubicBezTo>
                <a:lnTo>
                  <a:pt x="369149" y="90098"/>
                </a:lnTo>
                <a:cubicBezTo>
                  <a:pt x="385764" y="99622"/>
                  <a:pt x="396001" y="117296"/>
                  <a:pt x="396001" y="136382"/>
                </a:cubicBezTo>
                <a:lnTo>
                  <a:pt x="396001" y="302235"/>
                </a:lnTo>
                <a:cubicBezTo>
                  <a:pt x="396001" y="321320"/>
                  <a:pt x="385764" y="338956"/>
                  <a:pt x="369149" y="348518"/>
                </a:cubicBezTo>
                <a:lnTo>
                  <a:pt x="224852" y="431444"/>
                </a:lnTo>
                <a:cubicBezTo>
                  <a:pt x="208237" y="441007"/>
                  <a:pt x="187764" y="441007"/>
                  <a:pt x="171149" y="431444"/>
                </a:cubicBezTo>
                <a:lnTo>
                  <a:pt x="26852" y="348518"/>
                </a:lnTo>
                <a:cubicBezTo>
                  <a:pt x="10237" y="338995"/>
                  <a:pt x="0" y="321320"/>
                  <a:pt x="0" y="302235"/>
                </a:cubicBezTo>
                <a:lnTo>
                  <a:pt x="0" y="136382"/>
                </a:lnTo>
                <a:cubicBezTo>
                  <a:pt x="0" y="117296"/>
                  <a:pt x="10237" y="99661"/>
                  <a:pt x="26852" y="90098"/>
                </a:cubicBezTo>
                <a:lnTo>
                  <a:pt x="171188" y="7172"/>
                </a:lnTo>
                <a:cubicBezTo>
                  <a:pt x="179496" y="2391"/>
                  <a:pt x="188768" y="0"/>
                  <a:pt x="198040" y="0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accent6"/>
            </a:bgClr>
          </a:pattFill>
        </p:spPr>
        <p:txBody>
          <a:bodyPr vert="vert" wrap="square"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2F09B052-58A9-5A96-F680-F936CB6122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8069610" y="2614608"/>
            <a:ext cx="684754" cy="758443"/>
          </a:xfrm>
          <a:custGeom>
            <a:avLst/>
            <a:gdLst>
              <a:gd name="connsiteX0" fmla="*/ 198040 w 396001"/>
              <a:gd name="connsiteY0" fmla="*/ 0 h 438616"/>
              <a:gd name="connsiteX1" fmla="*/ 224891 w 396001"/>
              <a:gd name="connsiteY1" fmla="*/ 7172 h 438616"/>
              <a:gd name="connsiteX2" fmla="*/ 369149 w 396001"/>
              <a:gd name="connsiteY2" fmla="*/ 90098 h 438616"/>
              <a:gd name="connsiteX3" fmla="*/ 396001 w 396001"/>
              <a:gd name="connsiteY3" fmla="*/ 136382 h 438616"/>
              <a:gd name="connsiteX4" fmla="*/ 396001 w 396001"/>
              <a:gd name="connsiteY4" fmla="*/ 302235 h 438616"/>
              <a:gd name="connsiteX5" fmla="*/ 369149 w 396001"/>
              <a:gd name="connsiteY5" fmla="*/ 348518 h 438616"/>
              <a:gd name="connsiteX6" fmla="*/ 224852 w 396001"/>
              <a:gd name="connsiteY6" fmla="*/ 431444 h 438616"/>
              <a:gd name="connsiteX7" fmla="*/ 171149 w 396001"/>
              <a:gd name="connsiteY7" fmla="*/ 431444 h 438616"/>
              <a:gd name="connsiteX8" fmla="*/ 26852 w 396001"/>
              <a:gd name="connsiteY8" fmla="*/ 348518 h 438616"/>
              <a:gd name="connsiteX9" fmla="*/ 0 w 396001"/>
              <a:gd name="connsiteY9" fmla="*/ 302235 h 438616"/>
              <a:gd name="connsiteX10" fmla="*/ 0 w 396001"/>
              <a:gd name="connsiteY10" fmla="*/ 136382 h 438616"/>
              <a:gd name="connsiteX11" fmla="*/ 26852 w 396001"/>
              <a:gd name="connsiteY11" fmla="*/ 90098 h 438616"/>
              <a:gd name="connsiteX12" fmla="*/ 171188 w 396001"/>
              <a:gd name="connsiteY12" fmla="*/ 7172 h 438616"/>
              <a:gd name="connsiteX13" fmla="*/ 198040 w 396001"/>
              <a:gd name="connsiteY13" fmla="*/ 0 h 4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001" h="438616">
                <a:moveTo>
                  <a:pt x="198040" y="0"/>
                </a:moveTo>
                <a:cubicBezTo>
                  <a:pt x="207312" y="0"/>
                  <a:pt x="216584" y="2391"/>
                  <a:pt x="224891" y="7172"/>
                </a:cubicBezTo>
                <a:lnTo>
                  <a:pt x="369149" y="90098"/>
                </a:lnTo>
                <a:cubicBezTo>
                  <a:pt x="385764" y="99622"/>
                  <a:pt x="396001" y="117296"/>
                  <a:pt x="396001" y="136382"/>
                </a:cubicBezTo>
                <a:lnTo>
                  <a:pt x="396001" y="302235"/>
                </a:lnTo>
                <a:cubicBezTo>
                  <a:pt x="396001" y="321320"/>
                  <a:pt x="385764" y="338956"/>
                  <a:pt x="369149" y="348518"/>
                </a:cubicBezTo>
                <a:lnTo>
                  <a:pt x="224852" y="431444"/>
                </a:lnTo>
                <a:cubicBezTo>
                  <a:pt x="208237" y="441007"/>
                  <a:pt x="187764" y="441007"/>
                  <a:pt x="171149" y="431444"/>
                </a:cubicBezTo>
                <a:lnTo>
                  <a:pt x="26852" y="348518"/>
                </a:lnTo>
                <a:cubicBezTo>
                  <a:pt x="10237" y="338995"/>
                  <a:pt x="0" y="321320"/>
                  <a:pt x="0" y="302235"/>
                </a:cubicBezTo>
                <a:lnTo>
                  <a:pt x="0" y="136382"/>
                </a:lnTo>
                <a:cubicBezTo>
                  <a:pt x="0" y="117296"/>
                  <a:pt x="10237" y="99661"/>
                  <a:pt x="26852" y="90098"/>
                </a:cubicBezTo>
                <a:lnTo>
                  <a:pt x="171188" y="7172"/>
                </a:lnTo>
                <a:cubicBezTo>
                  <a:pt x="179496" y="2391"/>
                  <a:pt x="188768" y="0"/>
                  <a:pt x="198040" y="0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accent1"/>
            </a:bgClr>
          </a:pattFill>
        </p:spPr>
        <p:txBody>
          <a:bodyPr vert="vert" wrap="square"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id="{C048E2F3-9061-1A25-1C47-83F75AA471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5099691" y="2614686"/>
            <a:ext cx="683316" cy="756852"/>
          </a:xfrm>
          <a:custGeom>
            <a:avLst/>
            <a:gdLst>
              <a:gd name="connsiteX0" fmla="*/ 198040 w 396001"/>
              <a:gd name="connsiteY0" fmla="*/ 0 h 438616"/>
              <a:gd name="connsiteX1" fmla="*/ 224891 w 396001"/>
              <a:gd name="connsiteY1" fmla="*/ 7172 h 438616"/>
              <a:gd name="connsiteX2" fmla="*/ 369149 w 396001"/>
              <a:gd name="connsiteY2" fmla="*/ 90098 h 438616"/>
              <a:gd name="connsiteX3" fmla="*/ 396001 w 396001"/>
              <a:gd name="connsiteY3" fmla="*/ 136382 h 438616"/>
              <a:gd name="connsiteX4" fmla="*/ 396001 w 396001"/>
              <a:gd name="connsiteY4" fmla="*/ 302235 h 438616"/>
              <a:gd name="connsiteX5" fmla="*/ 369149 w 396001"/>
              <a:gd name="connsiteY5" fmla="*/ 348518 h 438616"/>
              <a:gd name="connsiteX6" fmla="*/ 224852 w 396001"/>
              <a:gd name="connsiteY6" fmla="*/ 431444 h 438616"/>
              <a:gd name="connsiteX7" fmla="*/ 171149 w 396001"/>
              <a:gd name="connsiteY7" fmla="*/ 431444 h 438616"/>
              <a:gd name="connsiteX8" fmla="*/ 26852 w 396001"/>
              <a:gd name="connsiteY8" fmla="*/ 348518 h 438616"/>
              <a:gd name="connsiteX9" fmla="*/ 0 w 396001"/>
              <a:gd name="connsiteY9" fmla="*/ 302235 h 438616"/>
              <a:gd name="connsiteX10" fmla="*/ 0 w 396001"/>
              <a:gd name="connsiteY10" fmla="*/ 136382 h 438616"/>
              <a:gd name="connsiteX11" fmla="*/ 26852 w 396001"/>
              <a:gd name="connsiteY11" fmla="*/ 90098 h 438616"/>
              <a:gd name="connsiteX12" fmla="*/ 171188 w 396001"/>
              <a:gd name="connsiteY12" fmla="*/ 7172 h 438616"/>
              <a:gd name="connsiteX13" fmla="*/ 198040 w 396001"/>
              <a:gd name="connsiteY13" fmla="*/ 0 h 4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001" h="438616">
                <a:moveTo>
                  <a:pt x="198040" y="0"/>
                </a:moveTo>
                <a:cubicBezTo>
                  <a:pt x="207312" y="0"/>
                  <a:pt x="216584" y="2391"/>
                  <a:pt x="224891" y="7172"/>
                </a:cubicBezTo>
                <a:lnTo>
                  <a:pt x="369149" y="90098"/>
                </a:lnTo>
                <a:cubicBezTo>
                  <a:pt x="385764" y="99622"/>
                  <a:pt x="396001" y="117296"/>
                  <a:pt x="396001" y="136382"/>
                </a:cubicBezTo>
                <a:lnTo>
                  <a:pt x="396001" y="302235"/>
                </a:lnTo>
                <a:cubicBezTo>
                  <a:pt x="396001" y="321320"/>
                  <a:pt x="385764" y="338956"/>
                  <a:pt x="369149" y="348518"/>
                </a:cubicBezTo>
                <a:lnTo>
                  <a:pt x="224852" y="431444"/>
                </a:lnTo>
                <a:cubicBezTo>
                  <a:pt x="208237" y="441007"/>
                  <a:pt x="187764" y="441007"/>
                  <a:pt x="171149" y="431444"/>
                </a:cubicBezTo>
                <a:lnTo>
                  <a:pt x="26852" y="348518"/>
                </a:lnTo>
                <a:cubicBezTo>
                  <a:pt x="10237" y="338995"/>
                  <a:pt x="0" y="321320"/>
                  <a:pt x="0" y="302235"/>
                </a:cubicBezTo>
                <a:lnTo>
                  <a:pt x="0" y="136382"/>
                </a:lnTo>
                <a:cubicBezTo>
                  <a:pt x="0" y="117296"/>
                  <a:pt x="10237" y="99661"/>
                  <a:pt x="26852" y="90098"/>
                </a:cubicBezTo>
                <a:lnTo>
                  <a:pt x="171188" y="7172"/>
                </a:lnTo>
                <a:cubicBezTo>
                  <a:pt x="179496" y="2391"/>
                  <a:pt x="188768" y="0"/>
                  <a:pt x="198040" y="0"/>
                </a:cubicBezTo>
                <a:close/>
              </a:path>
            </a:pathLst>
          </a:custGeom>
          <a:pattFill prst="ltUpDiag">
            <a:fgClr>
              <a:schemeClr val="accent4"/>
            </a:fgClr>
            <a:bgClr>
              <a:schemeClr val="accent5"/>
            </a:bgClr>
          </a:pattFill>
        </p:spPr>
        <p:txBody>
          <a:bodyPr vert="vert" wrap="square"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1EC29877-9503-81D0-943C-E3FF421EF08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39956" y="2763794"/>
            <a:ext cx="457200" cy="4572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Picture Placeholder 85">
            <a:extLst>
              <a:ext uri="{FF2B5EF4-FFF2-40B4-BE49-F238E27FC236}">
                <a16:creationId xmlns:a16="http://schemas.microsoft.com/office/drawing/2014/main" id="{A0D1D229-A19F-0DB7-9C82-312AD3AA4DF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212749" y="2763794"/>
            <a:ext cx="457200" cy="4572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1" name="Picture Placeholder 85">
            <a:extLst>
              <a:ext uri="{FF2B5EF4-FFF2-40B4-BE49-F238E27FC236}">
                <a16:creationId xmlns:a16="http://schemas.microsoft.com/office/drawing/2014/main" id="{DA712171-866B-43A5-C132-C745C4FD166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182591" y="2763794"/>
            <a:ext cx="457200" cy="4572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2" name="Picture Placeholder 85">
            <a:extLst>
              <a:ext uri="{FF2B5EF4-FFF2-40B4-BE49-F238E27FC236}">
                <a16:creationId xmlns:a16="http://schemas.microsoft.com/office/drawing/2014/main" id="{7A598D6F-B019-187B-BB7E-12CCD79C720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1154211" y="2763794"/>
            <a:ext cx="457200" cy="4572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934A51-F0DC-BAA5-1E33-9C7A03046565}"/>
              </a:ext>
            </a:extLst>
          </p:cNvPr>
          <p:cNvSpPr/>
          <p:nvPr userDrawn="1"/>
        </p:nvSpPr>
        <p:spPr>
          <a:xfrm>
            <a:off x="1453359" y="6480634"/>
            <a:ext cx="252000" cy="136525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vert="horz" lIns="0" tIns="0" rIns="0" bIns="0" rtlCol="0" anchor="ctr"/>
          <a:lstStyle/>
          <a:p>
            <a:fld id="{933137C0-666F-4F7B-A794-FB593C9AD05A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925356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1EE1-BE54-FB9E-908A-A1558351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285157"/>
            <a:ext cx="53892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BABE6-E40B-6AC0-69FB-8AFF9F8AD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logo_pole ochronne.pdf" descr="logo_pole ochronne.pdf">
            <a:extLst>
              <a:ext uri="{FF2B5EF4-FFF2-40B4-BE49-F238E27FC236}">
                <a16:creationId xmlns:a16="http://schemas.microsoft.com/office/drawing/2014/main" id="{F2C1BF97-E20C-6A34-C083-1370DE9F4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743" y="6397148"/>
            <a:ext cx="585789" cy="2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FD485-11B9-075F-FFC4-35BB3F1384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799" y="1276594"/>
            <a:ext cx="5389200" cy="49068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56EE5A0-0157-8EB0-A6AF-CEF88A0E8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686" y="441325"/>
            <a:ext cx="5801314" cy="5735638"/>
          </a:xfrm>
          <a:custGeom>
            <a:avLst/>
            <a:gdLst>
              <a:gd name="connsiteX0" fmla="*/ 1975495 w 5801314"/>
              <a:gd name="connsiteY0" fmla="*/ 0 h 5735638"/>
              <a:gd name="connsiteX1" fmla="*/ 4378110 w 5801314"/>
              <a:gd name="connsiteY1" fmla="*/ 0 h 5735638"/>
              <a:gd name="connsiteX2" fmla="*/ 4480538 w 5801314"/>
              <a:gd name="connsiteY2" fmla="*/ 6837 h 5735638"/>
              <a:gd name="connsiteX3" fmla="*/ 5048478 w 5801314"/>
              <a:gd name="connsiteY3" fmla="*/ 388956 h 5735638"/>
              <a:gd name="connsiteX4" fmla="*/ 5801314 w 5801314"/>
              <a:gd name="connsiteY4" fmla="*/ 1698939 h 5735638"/>
              <a:gd name="connsiteX5" fmla="*/ 5801314 w 5801314"/>
              <a:gd name="connsiteY5" fmla="*/ 4037344 h 5735638"/>
              <a:gd name="connsiteX6" fmla="*/ 5048478 w 5801314"/>
              <a:gd name="connsiteY6" fmla="*/ 5347327 h 5735638"/>
              <a:gd name="connsiteX7" fmla="*/ 4480561 w 5801314"/>
              <a:gd name="connsiteY7" fmla="*/ 5729447 h 5735638"/>
              <a:gd name="connsiteX8" fmla="*/ 4387777 w 5801314"/>
              <a:gd name="connsiteY8" fmla="*/ 5735638 h 5735638"/>
              <a:gd name="connsiteX9" fmla="*/ 1965830 w 5801314"/>
              <a:gd name="connsiteY9" fmla="*/ 5735638 h 5735638"/>
              <a:gd name="connsiteX10" fmla="*/ 1873065 w 5801314"/>
              <a:gd name="connsiteY10" fmla="*/ 5729447 h 5735638"/>
              <a:gd name="connsiteX11" fmla="*/ 1305126 w 5801314"/>
              <a:gd name="connsiteY11" fmla="*/ 5347327 h 5735638"/>
              <a:gd name="connsiteX12" fmla="*/ 103888 w 5801314"/>
              <a:gd name="connsiteY12" fmla="*/ 3256532 h 5735638"/>
              <a:gd name="connsiteX13" fmla="*/ 103888 w 5801314"/>
              <a:gd name="connsiteY13" fmla="*/ 2478610 h 5735638"/>
              <a:gd name="connsiteX14" fmla="*/ 1305126 w 5801314"/>
              <a:gd name="connsiteY14" fmla="*/ 388956 h 5735638"/>
              <a:gd name="connsiteX15" fmla="*/ 1873042 w 5801314"/>
              <a:gd name="connsiteY15" fmla="*/ 6837 h 573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01314" h="5735638">
                <a:moveTo>
                  <a:pt x="1975495" y="0"/>
                </a:moveTo>
                <a:lnTo>
                  <a:pt x="4378110" y="0"/>
                </a:lnTo>
                <a:lnTo>
                  <a:pt x="4480538" y="6837"/>
                </a:lnTo>
                <a:cubicBezTo>
                  <a:pt x="4716538" y="38510"/>
                  <a:pt x="4927276" y="178364"/>
                  <a:pt x="5048478" y="388956"/>
                </a:cubicBezTo>
                <a:lnTo>
                  <a:pt x="5801314" y="1698939"/>
                </a:lnTo>
                <a:lnTo>
                  <a:pt x="5801314" y="4037344"/>
                </a:lnTo>
                <a:lnTo>
                  <a:pt x="5048478" y="5347327"/>
                </a:lnTo>
                <a:cubicBezTo>
                  <a:pt x="4927773" y="5557920"/>
                  <a:pt x="4716662" y="5697774"/>
                  <a:pt x="4480561" y="5729447"/>
                </a:cubicBezTo>
                <a:lnTo>
                  <a:pt x="4387777" y="5735638"/>
                </a:lnTo>
                <a:lnTo>
                  <a:pt x="1965830" y="5735638"/>
                </a:lnTo>
                <a:lnTo>
                  <a:pt x="1873065" y="5729447"/>
                </a:lnTo>
                <a:cubicBezTo>
                  <a:pt x="1637062" y="5697774"/>
                  <a:pt x="1426328" y="5557920"/>
                  <a:pt x="1305126" y="5347327"/>
                </a:cubicBezTo>
                <a:lnTo>
                  <a:pt x="103888" y="3256532"/>
                </a:lnTo>
                <a:cubicBezTo>
                  <a:pt x="-34629" y="3015855"/>
                  <a:pt x="-34629" y="2719287"/>
                  <a:pt x="103888" y="2478610"/>
                </a:cubicBezTo>
                <a:lnTo>
                  <a:pt x="1305126" y="388956"/>
                </a:lnTo>
                <a:cubicBezTo>
                  <a:pt x="1425831" y="178364"/>
                  <a:pt x="1636938" y="38510"/>
                  <a:pt x="1873042" y="6837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0E25903-EB44-C2BE-7393-B87C394CCA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118" b="37602"/>
          <a:stretch/>
        </p:blipFill>
        <p:spPr>
          <a:xfrm>
            <a:off x="424656" y="6489365"/>
            <a:ext cx="835363" cy="1190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487F8D-ABBC-09A4-91AB-446CEAB49F2A}"/>
              </a:ext>
            </a:extLst>
          </p:cNvPr>
          <p:cNvSpPr/>
          <p:nvPr userDrawn="1"/>
        </p:nvSpPr>
        <p:spPr>
          <a:xfrm>
            <a:off x="1453359" y="6480634"/>
            <a:ext cx="252000" cy="136525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vert="horz" lIns="0" tIns="0" rIns="0" bIns="0" rtlCol="0" anchor="ctr"/>
          <a:lstStyle/>
          <a:p>
            <a:fld id="{933137C0-666F-4F7B-A794-FB593C9AD05A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458278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1EE1-BE54-FB9E-908A-A1558351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285157"/>
            <a:ext cx="53892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BABE6-E40B-6AC0-69FB-8AFF9F8AD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logo_pole ochronne.pdf" descr="logo_pole ochronne.pdf">
            <a:extLst>
              <a:ext uri="{FF2B5EF4-FFF2-40B4-BE49-F238E27FC236}">
                <a16:creationId xmlns:a16="http://schemas.microsoft.com/office/drawing/2014/main" id="{F2C1BF97-E20C-6A34-C083-1370DE9F4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743" y="6397148"/>
            <a:ext cx="585789" cy="2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FD485-11B9-075F-FFC4-35BB3F1384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799" y="1501551"/>
            <a:ext cx="5389200" cy="43200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56EE5A0-0157-8EB0-A6AF-CEF88A0E8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0844" y="1044575"/>
            <a:ext cx="5191156" cy="5132388"/>
          </a:xfrm>
          <a:custGeom>
            <a:avLst/>
            <a:gdLst>
              <a:gd name="connsiteX0" fmla="*/ 1975495 w 5801314"/>
              <a:gd name="connsiteY0" fmla="*/ 0 h 5735638"/>
              <a:gd name="connsiteX1" fmla="*/ 4378110 w 5801314"/>
              <a:gd name="connsiteY1" fmla="*/ 0 h 5735638"/>
              <a:gd name="connsiteX2" fmla="*/ 4480538 w 5801314"/>
              <a:gd name="connsiteY2" fmla="*/ 6837 h 5735638"/>
              <a:gd name="connsiteX3" fmla="*/ 5048478 w 5801314"/>
              <a:gd name="connsiteY3" fmla="*/ 388956 h 5735638"/>
              <a:gd name="connsiteX4" fmla="*/ 5801314 w 5801314"/>
              <a:gd name="connsiteY4" fmla="*/ 1698939 h 5735638"/>
              <a:gd name="connsiteX5" fmla="*/ 5801314 w 5801314"/>
              <a:gd name="connsiteY5" fmla="*/ 4037344 h 5735638"/>
              <a:gd name="connsiteX6" fmla="*/ 5048478 w 5801314"/>
              <a:gd name="connsiteY6" fmla="*/ 5347327 h 5735638"/>
              <a:gd name="connsiteX7" fmla="*/ 4480561 w 5801314"/>
              <a:gd name="connsiteY7" fmla="*/ 5729447 h 5735638"/>
              <a:gd name="connsiteX8" fmla="*/ 4387777 w 5801314"/>
              <a:gd name="connsiteY8" fmla="*/ 5735638 h 5735638"/>
              <a:gd name="connsiteX9" fmla="*/ 1965830 w 5801314"/>
              <a:gd name="connsiteY9" fmla="*/ 5735638 h 5735638"/>
              <a:gd name="connsiteX10" fmla="*/ 1873065 w 5801314"/>
              <a:gd name="connsiteY10" fmla="*/ 5729447 h 5735638"/>
              <a:gd name="connsiteX11" fmla="*/ 1305126 w 5801314"/>
              <a:gd name="connsiteY11" fmla="*/ 5347327 h 5735638"/>
              <a:gd name="connsiteX12" fmla="*/ 103888 w 5801314"/>
              <a:gd name="connsiteY12" fmla="*/ 3256532 h 5735638"/>
              <a:gd name="connsiteX13" fmla="*/ 103888 w 5801314"/>
              <a:gd name="connsiteY13" fmla="*/ 2478610 h 5735638"/>
              <a:gd name="connsiteX14" fmla="*/ 1305126 w 5801314"/>
              <a:gd name="connsiteY14" fmla="*/ 388956 h 5735638"/>
              <a:gd name="connsiteX15" fmla="*/ 1873042 w 5801314"/>
              <a:gd name="connsiteY15" fmla="*/ 6837 h 573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01314" h="5735638">
                <a:moveTo>
                  <a:pt x="1975495" y="0"/>
                </a:moveTo>
                <a:lnTo>
                  <a:pt x="4378110" y="0"/>
                </a:lnTo>
                <a:lnTo>
                  <a:pt x="4480538" y="6837"/>
                </a:lnTo>
                <a:cubicBezTo>
                  <a:pt x="4716538" y="38510"/>
                  <a:pt x="4927276" y="178364"/>
                  <a:pt x="5048478" y="388956"/>
                </a:cubicBezTo>
                <a:lnTo>
                  <a:pt x="5801314" y="1698939"/>
                </a:lnTo>
                <a:lnTo>
                  <a:pt x="5801314" y="4037344"/>
                </a:lnTo>
                <a:lnTo>
                  <a:pt x="5048478" y="5347327"/>
                </a:lnTo>
                <a:cubicBezTo>
                  <a:pt x="4927773" y="5557920"/>
                  <a:pt x="4716662" y="5697774"/>
                  <a:pt x="4480561" y="5729447"/>
                </a:cubicBezTo>
                <a:lnTo>
                  <a:pt x="4387777" y="5735638"/>
                </a:lnTo>
                <a:lnTo>
                  <a:pt x="1965830" y="5735638"/>
                </a:lnTo>
                <a:lnTo>
                  <a:pt x="1873065" y="5729447"/>
                </a:lnTo>
                <a:cubicBezTo>
                  <a:pt x="1637062" y="5697774"/>
                  <a:pt x="1426328" y="5557920"/>
                  <a:pt x="1305126" y="5347327"/>
                </a:cubicBezTo>
                <a:lnTo>
                  <a:pt x="103888" y="3256532"/>
                </a:lnTo>
                <a:cubicBezTo>
                  <a:pt x="-34629" y="3015855"/>
                  <a:pt x="-34629" y="2719287"/>
                  <a:pt x="103888" y="2478610"/>
                </a:cubicBezTo>
                <a:lnTo>
                  <a:pt x="1305126" y="388956"/>
                </a:lnTo>
                <a:cubicBezTo>
                  <a:pt x="1425831" y="178364"/>
                  <a:pt x="1636938" y="38510"/>
                  <a:pt x="1873042" y="6837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C1893A-ABF2-8CCB-9E68-8B526C576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118" b="37602"/>
          <a:stretch/>
        </p:blipFill>
        <p:spPr>
          <a:xfrm>
            <a:off x="424656" y="6489365"/>
            <a:ext cx="835363" cy="1190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3A8196-8514-3E00-CD91-CE393124F453}"/>
              </a:ext>
            </a:extLst>
          </p:cNvPr>
          <p:cNvSpPr/>
          <p:nvPr userDrawn="1"/>
        </p:nvSpPr>
        <p:spPr>
          <a:xfrm>
            <a:off x="1453359" y="6480634"/>
            <a:ext cx="252000" cy="136525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vert="horz" lIns="0" tIns="0" rIns="0" bIns="0" rtlCol="0" anchor="ctr"/>
          <a:lstStyle/>
          <a:p>
            <a:fld id="{933137C0-666F-4F7B-A794-FB593C9AD05A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62825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inanc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29">
            <a:extLst>
              <a:ext uri="{FF2B5EF4-FFF2-40B4-BE49-F238E27FC236}">
                <a16:creationId xmlns:a16="http://schemas.microsoft.com/office/drawing/2014/main" id="{3504CA62-39E4-277E-8918-1EF611DB1E02}"/>
              </a:ext>
            </a:extLst>
          </p:cNvPr>
          <p:cNvSpPr/>
          <p:nvPr userDrawn="1"/>
        </p:nvSpPr>
        <p:spPr>
          <a:xfrm rot="5400000">
            <a:off x="7747151" y="579672"/>
            <a:ext cx="3797530" cy="42256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accent2"/>
            </a:bgClr>
          </a:patt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29">
            <a:extLst>
              <a:ext uri="{FF2B5EF4-FFF2-40B4-BE49-F238E27FC236}">
                <a16:creationId xmlns:a16="http://schemas.microsoft.com/office/drawing/2014/main" id="{03A15A24-CAC0-9556-6CBA-2619B86E2EDC}"/>
              </a:ext>
            </a:extLst>
          </p:cNvPr>
          <p:cNvSpPr/>
          <p:nvPr userDrawn="1"/>
        </p:nvSpPr>
        <p:spPr>
          <a:xfrm rot="5400000">
            <a:off x="9299199" y="244216"/>
            <a:ext cx="2201124" cy="2449292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498335"/>
            <a:ext cx="6683374" cy="1323439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2980229"/>
            <a:ext cx="6683374" cy="54451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Subtitle | Date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29959B-4C80-C271-A2B9-004C41BA3900}"/>
              </a:ext>
            </a:extLst>
          </p:cNvPr>
          <p:cNvCxnSpPr>
            <a:cxnSpLocks/>
          </p:cNvCxnSpPr>
          <p:nvPr userDrawn="1"/>
        </p:nvCxnSpPr>
        <p:spPr>
          <a:xfrm>
            <a:off x="1843075" y="5788919"/>
            <a:ext cx="0" cy="45800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CBDB798-B65B-8F89-0627-AA2056BAF196}"/>
              </a:ext>
            </a:extLst>
          </p:cNvPr>
          <p:cNvSpPr txBox="1">
            <a:spLocks/>
          </p:cNvSpPr>
          <p:nvPr userDrawn="1"/>
        </p:nvSpPr>
        <p:spPr>
          <a:xfrm>
            <a:off x="2038557" y="5788919"/>
            <a:ext cx="3642358" cy="4580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tx2"/>
                </a:solidFill>
              </a:rPr>
              <a:t>Developing therapeutics </a:t>
            </a:r>
            <a:br>
              <a:rPr lang="en-US" sz="1800" b="0">
                <a:solidFill>
                  <a:schemeClr val="tx2"/>
                </a:solidFill>
              </a:rPr>
            </a:br>
            <a:r>
              <a:rPr lang="en-US" sz="1800" b="0">
                <a:solidFill>
                  <a:schemeClr val="tx2"/>
                </a:solidFill>
              </a:rPr>
              <a:t>at</a:t>
            </a:r>
            <a:r>
              <a:rPr lang="uk-UA" sz="1800" b="0">
                <a:solidFill>
                  <a:schemeClr val="tx2"/>
                </a:solidFill>
              </a:rPr>
              <a:t> </a:t>
            </a:r>
            <a:r>
              <a:rPr lang="en-US" sz="1800" b="0">
                <a:solidFill>
                  <a:schemeClr val="tx2"/>
                </a:solidFill>
              </a:rPr>
              <a:t>the forefront of oncology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1B31A2-CBC2-AA8A-3191-7BF66FFF10D2}"/>
              </a:ext>
            </a:extLst>
          </p:cNvPr>
          <p:cNvGrpSpPr/>
          <p:nvPr userDrawn="1"/>
        </p:nvGrpSpPr>
        <p:grpSpPr>
          <a:xfrm>
            <a:off x="431800" y="5780874"/>
            <a:ext cx="1215793" cy="474091"/>
            <a:chOff x="419100" y="5519738"/>
            <a:chExt cx="1700254" cy="663003"/>
          </a:xfrm>
        </p:grpSpPr>
        <p:pic>
          <p:nvPicPr>
            <p:cNvPr id="7" name="Picture 6" descr="A white text with blue dots on a black background&#10;&#10;Description automatically generated">
              <a:extLst>
                <a:ext uri="{FF2B5EF4-FFF2-40B4-BE49-F238E27FC236}">
                  <a16:creationId xmlns:a16="http://schemas.microsoft.com/office/drawing/2014/main" id="{784FDAD2-4264-8A11-2813-8A236C051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5" t="40093" r="27969" b="40552"/>
            <a:stretch/>
          </p:blipFill>
          <p:spPr>
            <a:xfrm>
              <a:off x="419100" y="5519738"/>
              <a:ext cx="1700254" cy="466725"/>
            </a:xfrm>
            <a:prstGeom prst="rect">
              <a:avLst/>
            </a:prstGeom>
          </p:spPr>
        </p:pic>
        <p:pic>
          <p:nvPicPr>
            <p:cNvPr id="14" name="Zasób 1.png" descr="Zasób 1.png">
              <a:extLst>
                <a:ext uri="{FF2B5EF4-FFF2-40B4-BE49-F238E27FC236}">
                  <a16:creationId xmlns:a16="http://schemas.microsoft.com/office/drawing/2014/main" id="{5148A91A-C6E7-FA50-A5DC-0ACA22C286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378"/>
            <a:stretch/>
          </p:blipFill>
          <p:spPr>
            <a:xfrm>
              <a:off x="431800" y="6062663"/>
              <a:ext cx="1678028" cy="120078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7" name="Picture 16" descr="A graph on a computer screen&#10;&#10;Description automatically generated">
            <a:extLst>
              <a:ext uri="{FF2B5EF4-FFF2-40B4-BE49-F238E27FC236}">
                <a16:creationId xmlns:a16="http://schemas.microsoft.com/office/drawing/2014/main" id="{E9669CD2-24DC-13CC-2720-EF79410E5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6545" y="882335"/>
            <a:ext cx="4033640" cy="3624942"/>
          </a:xfrm>
          <a:custGeom>
            <a:avLst/>
            <a:gdLst>
              <a:gd name="connsiteX0" fmla="*/ 1254198 w 4033640"/>
              <a:gd name="connsiteY0" fmla="*/ 0 h 3624942"/>
              <a:gd name="connsiteX1" fmla="*/ 2779443 w 4033640"/>
              <a:gd name="connsiteY1" fmla="*/ 0 h 3624942"/>
              <a:gd name="connsiteX2" fmla="*/ 2844510 w 4033640"/>
              <a:gd name="connsiteY2" fmla="*/ 4323 h 3624942"/>
              <a:gd name="connsiteX3" fmla="*/ 3205072 w 4033640"/>
              <a:gd name="connsiteY3" fmla="*/ 245795 h 3624942"/>
              <a:gd name="connsiteX4" fmla="*/ 3967687 w 4033640"/>
              <a:gd name="connsiteY4" fmla="*/ 1567035 h 3624942"/>
              <a:gd name="connsiteX5" fmla="*/ 3967687 w 4033640"/>
              <a:gd name="connsiteY5" fmla="*/ 2058627 h 3624942"/>
              <a:gd name="connsiteX6" fmla="*/ 3205072 w 4033640"/>
              <a:gd name="connsiteY6" fmla="*/ 3379147 h 3624942"/>
              <a:gd name="connsiteX7" fmla="*/ 2779435 w 4033640"/>
              <a:gd name="connsiteY7" fmla="*/ 3624942 h 3624942"/>
              <a:gd name="connsiteX8" fmla="*/ 1254206 w 4033640"/>
              <a:gd name="connsiteY8" fmla="*/ 3624942 h 3624942"/>
              <a:gd name="connsiteX9" fmla="*/ 828569 w 4033640"/>
              <a:gd name="connsiteY9" fmla="*/ 3379147 h 3624942"/>
              <a:gd name="connsiteX10" fmla="*/ 65955 w 4033640"/>
              <a:gd name="connsiteY10" fmla="*/ 2058266 h 3624942"/>
              <a:gd name="connsiteX11" fmla="*/ 65955 w 4033640"/>
              <a:gd name="connsiteY11" fmla="*/ 1566675 h 3624942"/>
              <a:gd name="connsiteX12" fmla="*/ 828569 w 4033640"/>
              <a:gd name="connsiteY12" fmla="*/ 245795 h 3624942"/>
              <a:gd name="connsiteX13" fmla="*/ 1189116 w 4033640"/>
              <a:gd name="connsiteY13" fmla="*/ 4323 h 362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33640" h="3624942">
                <a:moveTo>
                  <a:pt x="1254198" y="0"/>
                </a:moveTo>
                <a:lnTo>
                  <a:pt x="2779443" y="0"/>
                </a:lnTo>
                <a:lnTo>
                  <a:pt x="2844510" y="4323"/>
                </a:lnTo>
                <a:cubicBezTo>
                  <a:pt x="2994337" y="24338"/>
                  <a:pt x="3128126" y="112716"/>
                  <a:pt x="3205072" y="245795"/>
                </a:cubicBezTo>
                <a:lnTo>
                  <a:pt x="3967687" y="1567035"/>
                </a:lnTo>
                <a:cubicBezTo>
                  <a:pt x="4055625" y="1719126"/>
                  <a:pt x="4055625" y="1906536"/>
                  <a:pt x="3967687" y="2058627"/>
                </a:cubicBezTo>
                <a:lnTo>
                  <a:pt x="3205072" y="3379147"/>
                </a:lnTo>
                <a:cubicBezTo>
                  <a:pt x="3117494" y="3531237"/>
                  <a:pt x="2954952" y="3624942"/>
                  <a:pt x="2779435" y="3624942"/>
                </a:cubicBezTo>
                <a:lnTo>
                  <a:pt x="1254206" y="3624942"/>
                </a:lnTo>
                <a:cubicBezTo>
                  <a:pt x="1078689" y="3624942"/>
                  <a:pt x="916508" y="3531237"/>
                  <a:pt x="828569" y="3379147"/>
                </a:cubicBezTo>
                <a:lnTo>
                  <a:pt x="65955" y="2058266"/>
                </a:lnTo>
                <a:cubicBezTo>
                  <a:pt x="-21984" y="1906176"/>
                  <a:pt x="-21984" y="1718766"/>
                  <a:pt x="65955" y="1566675"/>
                </a:cubicBezTo>
                <a:lnTo>
                  <a:pt x="828569" y="245795"/>
                </a:lnTo>
                <a:cubicBezTo>
                  <a:pt x="905200" y="112716"/>
                  <a:pt x="1039225" y="24338"/>
                  <a:pt x="1189116" y="4323"/>
                </a:cubicBezTo>
                <a:close/>
              </a:path>
            </a:pathLst>
          </a:custGeom>
          <a:effectLst>
            <a:outerShdw blurRad="63500" dir="2700000" sx="102000" sy="102000" algn="tl" rotWithShape="0">
              <a:prstClr val="black">
                <a:alpha val="25000"/>
              </a:prstClr>
            </a:outerShdw>
          </a:effec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DCC1E80-B51C-7AA8-A9FC-8BEF7658DF7A}"/>
              </a:ext>
            </a:extLst>
          </p:cNvPr>
          <p:cNvSpPr/>
          <p:nvPr userDrawn="1"/>
        </p:nvSpPr>
        <p:spPr>
          <a:xfrm rot="5400000">
            <a:off x="6557911" y="4752225"/>
            <a:ext cx="1784570" cy="2426983"/>
          </a:xfrm>
          <a:custGeom>
            <a:avLst/>
            <a:gdLst>
              <a:gd name="connsiteX0" fmla="*/ 0 w 1784570"/>
              <a:gd name="connsiteY0" fmla="*/ 1672346 h 2426983"/>
              <a:gd name="connsiteX1" fmla="*/ 0 w 1784570"/>
              <a:gd name="connsiteY1" fmla="*/ 754637 h 2426983"/>
              <a:gd name="connsiteX2" fmla="*/ 147892 w 1784570"/>
              <a:gd name="connsiteY2" fmla="*/ 498538 h 2426983"/>
              <a:gd name="connsiteX3" fmla="*/ 942863 w 1784570"/>
              <a:gd name="connsiteY3" fmla="*/ 39684 h 2426983"/>
              <a:gd name="connsiteX4" fmla="*/ 1238646 w 1784570"/>
              <a:gd name="connsiteY4" fmla="*/ 39684 h 2426983"/>
              <a:gd name="connsiteX5" fmla="*/ 1784570 w 1784570"/>
              <a:gd name="connsiteY5" fmla="*/ 354960 h 2426983"/>
              <a:gd name="connsiteX6" fmla="*/ 1784569 w 1784570"/>
              <a:gd name="connsiteY6" fmla="*/ 2071983 h 2426983"/>
              <a:gd name="connsiteX7" fmla="*/ 1238429 w 1784570"/>
              <a:gd name="connsiteY7" fmla="*/ 2387299 h 2426983"/>
              <a:gd name="connsiteX8" fmla="*/ 942646 w 1784570"/>
              <a:gd name="connsiteY8" fmla="*/ 2387299 h 2426983"/>
              <a:gd name="connsiteX9" fmla="*/ 147891 w 1784570"/>
              <a:gd name="connsiteY9" fmla="*/ 1928445 h 2426983"/>
              <a:gd name="connsiteX10" fmla="*/ 0 w 1784570"/>
              <a:gd name="connsiteY10" fmla="*/ 1672346 h 2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4570" h="2426983">
                <a:moveTo>
                  <a:pt x="0" y="1672346"/>
                </a:moveTo>
                <a:lnTo>
                  <a:pt x="0" y="754637"/>
                </a:lnTo>
                <a:cubicBezTo>
                  <a:pt x="0" y="649031"/>
                  <a:pt x="56381" y="551449"/>
                  <a:pt x="147892" y="498538"/>
                </a:cubicBezTo>
                <a:lnTo>
                  <a:pt x="942863" y="39684"/>
                </a:lnTo>
                <a:cubicBezTo>
                  <a:pt x="1034374" y="-13228"/>
                  <a:pt x="1147136" y="-13228"/>
                  <a:pt x="1238646" y="39684"/>
                </a:cubicBezTo>
                <a:lnTo>
                  <a:pt x="1784570" y="354960"/>
                </a:lnTo>
                <a:lnTo>
                  <a:pt x="1784569" y="2071983"/>
                </a:lnTo>
                <a:lnTo>
                  <a:pt x="1238429" y="2387299"/>
                </a:lnTo>
                <a:cubicBezTo>
                  <a:pt x="1146918" y="2440211"/>
                  <a:pt x="1034156" y="2440211"/>
                  <a:pt x="942646" y="2387299"/>
                </a:cubicBezTo>
                <a:lnTo>
                  <a:pt x="147891" y="1928445"/>
                </a:lnTo>
                <a:cubicBezTo>
                  <a:pt x="56381" y="1875751"/>
                  <a:pt x="0" y="1777952"/>
                  <a:pt x="0" y="1672346"/>
                </a:cubicBezTo>
                <a:close/>
              </a:path>
            </a:pathLst>
          </a:custGeom>
          <a:pattFill prst="dkDnDiag">
            <a:fgClr>
              <a:schemeClr val="accent2"/>
            </a:fgClr>
            <a:bgClr>
              <a:schemeClr val="accent1"/>
            </a:bgClr>
          </a:pattFill>
          <a:ln w="12700" cap="flat">
            <a:noFill/>
            <a:prstDash val="dash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31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1EE1-BE54-FB9E-908A-A1558351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285157"/>
            <a:ext cx="53892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BABE6-E40B-6AC0-69FB-8AFF9F8AD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logo_pole ochronne.pdf" descr="logo_pole ochronne.pdf">
            <a:extLst>
              <a:ext uri="{FF2B5EF4-FFF2-40B4-BE49-F238E27FC236}">
                <a16:creationId xmlns:a16="http://schemas.microsoft.com/office/drawing/2014/main" id="{F2C1BF97-E20C-6A34-C083-1370DE9F4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743" y="6397148"/>
            <a:ext cx="585789" cy="2343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FD485-11B9-075F-FFC4-35BB3F1384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799" y="1277264"/>
            <a:ext cx="5389200" cy="49068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20BF7AC-91EC-3504-13EC-DF391E8D74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3600" y="1053453"/>
            <a:ext cx="4552950" cy="4599060"/>
          </a:xfrm>
          <a:custGeom>
            <a:avLst/>
            <a:gdLst>
              <a:gd name="connsiteX0" fmla="*/ 782862 w 4552950"/>
              <a:gd name="connsiteY0" fmla="*/ 2336406 h 4599060"/>
              <a:gd name="connsiteX1" fmla="*/ 1734896 w 4552950"/>
              <a:gd name="connsiteY1" fmla="*/ 2336406 h 4599060"/>
              <a:gd name="connsiteX2" fmla="*/ 2000574 w 4552950"/>
              <a:gd name="connsiteY2" fmla="*/ 2489829 h 4599060"/>
              <a:gd name="connsiteX3" fmla="*/ 2476591 w 4552950"/>
              <a:gd name="connsiteY3" fmla="*/ 3314535 h 4599060"/>
              <a:gd name="connsiteX4" fmla="*/ 2517759 w 4552950"/>
              <a:gd name="connsiteY4" fmla="*/ 3467958 h 4599060"/>
              <a:gd name="connsiteX5" fmla="*/ 2476591 w 4552950"/>
              <a:gd name="connsiteY5" fmla="*/ 3621381 h 4599060"/>
              <a:gd name="connsiteX6" fmla="*/ 2000574 w 4552950"/>
              <a:gd name="connsiteY6" fmla="*/ 4445637 h 4599060"/>
              <a:gd name="connsiteX7" fmla="*/ 1734896 w 4552950"/>
              <a:gd name="connsiteY7" fmla="*/ 4599060 h 4599060"/>
              <a:gd name="connsiteX8" fmla="*/ 782862 w 4552950"/>
              <a:gd name="connsiteY8" fmla="*/ 4599060 h 4599060"/>
              <a:gd name="connsiteX9" fmla="*/ 517184 w 4552950"/>
              <a:gd name="connsiteY9" fmla="*/ 4445637 h 4599060"/>
              <a:gd name="connsiteX10" fmla="*/ 41167 w 4552950"/>
              <a:gd name="connsiteY10" fmla="*/ 3621156 h 4599060"/>
              <a:gd name="connsiteX11" fmla="*/ 2572 w 4552950"/>
              <a:gd name="connsiteY11" fmla="*/ 3507380 h 4599060"/>
              <a:gd name="connsiteX12" fmla="*/ 0 w 4552950"/>
              <a:gd name="connsiteY12" fmla="*/ 3467739 h 4599060"/>
              <a:gd name="connsiteX13" fmla="*/ 0 w 4552950"/>
              <a:gd name="connsiteY13" fmla="*/ 3467727 h 4599060"/>
              <a:gd name="connsiteX14" fmla="*/ 2572 w 4552950"/>
              <a:gd name="connsiteY14" fmla="*/ 3428085 h 4599060"/>
              <a:gd name="connsiteX15" fmla="*/ 41167 w 4552950"/>
              <a:gd name="connsiteY15" fmla="*/ 3314310 h 4599060"/>
              <a:gd name="connsiteX16" fmla="*/ 517184 w 4552950"/>
              <a:gd name="connsiteY16" fmla="*/ 2489829 h 4599060"/>
              <a:gd name="connsiteX17" fmla="*/ 782862 w 4552950"/>
              <a:gd name="connsiteY17" fmla="*/ 2336406 h 4599060"/>
              <a:gd name="connsiteX18" fmla="*/ 2818365 w 4552950"/>
              <a:gd name="connsiteY18" fmla="*/ 1168203 h 4599060"/>
              <a:gd name="connsiteX19" fmla="*/ 3770399 w 4552950"/>
              <a:gd name="connsiteY19" fmla="*/ 1168203 h 4599060"/>
              <a:gd name="connsiteX20" fmla="*/ 4036077 w 4552950"/>
              <a:gd name="connsiteY20" fmla="*/ 1321626 h 4599060"/>
              <a:gd name="connsiteX21" fmla="*/ 4512094 w 4552950"/>
              <a:gd name="connsiteY21" fmla="*/ 2146332 h 4599060"/>
              <a:gd name="connsiteX22" fmla="*/ 4542970 w 4552950"/>
              <a:gd name="connsiteY22" fmla="*/ 2220977 h 4599060"/>
              <a:gd name="connsiteX23" fmla="*/ 4552950 w 4552950"/>
              <a:gd name="connsiteY23" fmla="*/ 2297367 h 4599060"/>
              <a:gd name="connsiteX24" fmla="*/ 4552950 w 4552950"/>
              <a:gd name="connsiteY24" fmla="*/ 2302143 h 4599060"/>
              <a:gd name="connsiteX25" fmla="*/ 4542970 w 4552950"/>
              <a:gd name="connsiteY25" fmla="*/ 2378533 h 4599060"/>
              <a:gd name="connsiteX26" fmla="*/ 4512094 w 4552950"/>
              <a:gd name="connsiteY26" fmla="*/ 2453178 h 4599060"/>
              <a:gd name="connsiteX27" fmla="*/ 4036077 w 4552950"/>
              <a:gd name="connsiteY27" fmla="*/ 3277434 h 4599060"/>
              <a:gd name="connsiteX28" fmla="*/ 3770399 w 4552950"/>
              <a:gd name="connsiteY28" fmla="*/ 3430857 h 4599060"/>
              <a:gd name="connsiteX29" fmla="*/ 2818365 w 4552950"/>
              <a:gd name="connsiteY29" fmla="*/ 3430857 h 4599060"/>
              <a:gd name="connsiteX30" fmla="*/ 2552687 w 4552950"/>
              <a:gd name="connsiteY30" fmla="*/ 3277434 h 4599060"/>
              <a:gd name="connsiteX31" fmla="*/ 2076670 w 4552950"/>
              <a:gd name="connsiteY31" fmla="*/ 2452953 h 4599060"/>
              <a:gd name="connsiteX32" fmla="*/ 2038075 w 4552950"/>
              <a:gd name="connsiteY32" fmla="*/ 2339177 h 4599060"/>
              <a:gd name="connsiteX33" fmla="*/ 2035503 w 4552950"/>
              <a:gd name="connsiteY33" fmla="*/ 2299536 h 4599060"/>
              <a:gd name="connsiteX34" fmla="*/ 2035503 w 4552950"/>
              <a:gd name="connsiteY34" fmla="*/ 2299524 h 4599060"/>
              <a:gd name="connsiteX35" fmla="*/ 2038075 w 4552950"/>
              <a:gd name="connsiteY35" fmla="*/ 2259882 h 4599060"/>
              <a:gd name="connsiteX36" fmla="*/ 2076670 w 4552950"/>
              <a:gd name="connsiteY36" fmla="*/ 2146107 h 4599060"/>
              <a:gd name="connsiteX37" fmla="*/ 2552687 w 4552950"/>
              <a:gd name="connsiteY37" fmla="*/ 1321626 h 4599060"/>
              <a:gd name="connsiteX38" fmla="*/ 2818365 w 4552950"/>
              <a:gd name="connsiteY38" fmla="*/ 1168203 h 4599060"/>
              <a:gd name="connsiteX39" fmla="*/ 782862 w 4552950"/>
              <a:gd name="connsiteY39" fmla="*/ 0 h 4599060"/>
              <a:gd name="connsiteX40" fmla="*/ 1734896 w 4552950"/>
              <a:gd name="connsiteY40" fmla="*/ 0 h 4599060"/>
              <a:gd name="connsiteX41" fmla="*/ 2000574 w 4552950"/>
              <a:gd name="connsiteY41" fmla="*/ 153423 h 4599060"/>
              <a:gd name="connsiteX42" fmla="*/ 2476591 w 4552950"/>
              <a:gd name="connsiteY42" fmla="*/ 978128 h 4599060"/>
              <a:gd name="connsiteX43" fmla="*/ 2517759 w 4552950"/>
              <a:gd name="connsiteY43" fmla="*/ 1131552 h 4599060"/>
              <a:gd name="connsiteX44" fmla="*/ 2476591 w 4552950"/>
              <a:gd name="connsiteY44" fmla="*/ 1284975 h 4599060"/>
              <a:gd name="connsiteX45" fmla="*/ 2000574 w 4552950"/>
              <a:gd name="connsiteY45" fmla="*/ 2109231 h 4599060"/>
              <a:gd name="connsiteX46" fmla="*/ 1734896 w 4552950"/>
              <a:gd name="connsiteY46" fmla="*/ 2262654 h 4599060"/>
              <a:gd name="connsiteX47" fmla="*/ 782862 w 4552950"/>
              <a:gd name="connsiteY47" fmla="*/ 2262654 h 4599060"/>
              <a:gd name="connsiteX48" fmla="*/ 517184 w 4552950"/>
              <a:gd name="connsiteY48" fmla="*/ 2109231 h 4599060"/>
              <a:gd name="connsiteX49" fmla="*/ 41167 w 4552950"/>
              <a:gd name="connsiteY49" fmla="*/ 1284750 h 4599060"/>
              <a:gd name="connsiteX50" fmla="*/ 2572 w 4552950"/>
              <a:gd name="connsiteY50" fmla="*/ 1170974 h 4599060"/>
              <a:gd name="connsiteX51" fmla="*/ 0 w 4552950"/>
              <a:gd name="connsiteY51" fmla="*/ 1131333 h 4599060"/>
              <a:gd name="connsiteX52" fmla="*/ 0 w 4552950"/>
              <a:gd name="connsiteY52" fmla="*/ 1131320 h 4599060"/>
              <a:gd name="connsiteX53" fmla="*/ 2572 w 4552950"/>
              <a:gd name="connsiteY53" fmla="*/ 1091679 h 4599060"/>
              <a:gd name="connsiteX54" fmla="*/ 41167 w 4552950"/>
              <a:gd name="connsiteY54" fmla="*/ 977904 h 4599060"/>
              <a:gd name="connsiteX55" fmla="*/ 517184 w 4552950"/>
              <a:gd name="connsiteY55" fmla="*/ 153423 h 4599060"/>
              <a:gd name="connsiteX56" fmla="*/ 782862 w 4552950"/>
              <a:gd name="connsiteY56" fmla="*/ 0 h 45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52950" h="4599060">
                <a:moveTo>
                  <a:pt x="782862" y="2336406"/>
                </a:moveTo>
                <a:lnTo>
                  <a:pt x="1734896" y="2336406"/>
                </a:lnTo>
                <a:cubicBezTo>
                  <a:pt x="1844452" y="2336406"/>
                  <a:pt x="1945684" y="2394896"/>
                  <a:pt x="2000574" y="2489829"/>
                </a:cubicBezTo>
                <a:lnTo>
                  <a:pt x="2476591" y="3314535"/>
                </a:lnTo>
                <a:cubicBezTo>
                  <a:pt x="2504036" y="3362001"/>
                  <a:pt x="2517759" y="3414980"/>
                  <a:pt x="2517759" y="3467958"/>
                </a:cubicBezTo>
                <a:cubicBezTo>
                  <a:pt x="2517759" y="3520936"/>
                  <a:pt x="2504036" y="3573914"/>
                  <a:pt x="2476591" y="3621381"/>
                </a:cubicBezTo>
                <a:lnTo>
                  <a:pt x="2000574" y="4445637"/>
                </a:lnTo>
                <a:cubicBezTo>
                  <a:pt x="1945909" y="4540570"/>
                  <a:pt x="1844452" y="4599060"/>
                  <a:pt x="1734896" y="4599060"/>
                </a:cubicBezTo>
                <a:lnTo>
                  <a:pt x="782862" y="4599060"/>
                </a:lnTo>
                <a:cubicBezTo>
                  <a:pt x="673306" y="4599060"/>
                  <a:pt x="572074" y="4540570"/>
                  <a:pt x="517184" y="4445637"/>
                </a:cubicBezTo>
                <a:lnTo>
                  <a:pt x="41167" y="3621156"/>
                </a:lnTo>
                <a:cubicBezTo>
                  <a:pt x="20583" y="3585556"/>
                  <a:pt x="7718" y="3546856"/>
                  <a:pt x="2572" y="3507380"/>
                </a:cubicBezTo>
                <a:lnTo>
                  <a:pt x="0" y="3467739"/>
                </a:lnTo>
                <a:lnTo>
                  <a:pt x="0" y="3467727"/>
                </a:lnTo>
                <a:lnTo>
                  <a:pt x="2572" y="3428085"/>
                </a:lnTo>
                <a:cubicBezTo>
                  <a:pt x="7718" y="3388610"/>
                  <a:pt x="20583" y="3349910"/>
                  <a:pt x="41167" y="3314310"/>
                </a:cubicBezTo>
                <a:lnTo>
                  <a:pt x="517184" y="2489829"/>
                </a:lnTo>
                <a:cubicBezTo>
                  <a:pt x="571849" y="2394896"/>
                  <a:pt x="673306" y="2336406"/>
                  <a:pt x="782862" y="2336406"/>
                </a:cubicBezTo>
                <a:close/>
                <a:moveTo>
                  <a:pt x="2818365" y="1168203"/>
                </a:moveTo>
                <a:lnTo>
                  <a:pt x="3770399" y="1168203"/>
                </a:lnTo>
                <a:cubicBezTo>
                  <a:pt x="3879955" y="1168203"/>
                  <a:pt x="3981187" y="1226692"/>
                  <a:pt x="4036077" y="1321626"/>
                </a:cubicBezTo>
                <a:lnTo>
                  <a:pt x="4512094" y="2146332"/>
                </a:lnTo>
                <a:cubicBezTo>
                  <a:pt x="4525817" y="2170065"/>
                  <a:pt x="4536109" y="2195176"/>
                  <a:pt x="4542970" y="2220977"/>
                </a:cubicBezTo>
                <a:lnTo>
                  <a:pt x="4552950" y="2297367"/>
                </a:lnTo>
                <a:lnTo>
                  <a:pt x="4552950" y="2302143"/>
                </a:lnTo>
                <a:lnTo>
                  <a:pt x="4542970" y="2378533"/>
                </a:lnTo>
                <a:cubicBezTo>
                  <a:pt x="4536109" y="2404333"/>
                  <a:pt x="4525817" y="2429445"/>
                  <a:pt x="4512094" y="2453178"/>
                </a:cubicBezTo>
                <a:lnTo>
                  <a:pt x="4036077" y="3277434"/>
                </a:lnTo>
                <a:cubicBezTo>
                  <a:pt x="3981412" y="3372367"/>
                  <a:pt x="3879955" y="3430857"/>
                  <a:pt x="3770399" y="3430857"/>
                </a:cubicBezTo>
                <a:lnTo>
                  <a:pt x="2818365" y="3430857"/>
                </a:lnTo>
                <a:cubicBezTo>
                  <a:pt x="2708809" y="3430857"/>
                  <a:pt x="2607577" y="3372367"/>
                  <a:pt x="2552687" y="3277434"/>
                </a:cubicBezTo>
                <a:lnTo>
                  <a:pt x="2076670" y="2452953"/>
                </a:lnTo>
                <a:cubicBezTo>
                  <a:pt x="2056086" y="2417353"/>
                  <a:pt x="2043221" y="2378653"/>
                  <a:pt x="2038075" y="2339177"/>
                </a:cubicBezTo>
                <a:lnTo>
                  <a:pt x="2035503" y="2299536"/>
                </a:lnTo>
                <a:lnTo>
                  <a:pt x="2035503" y="2299524"/>
                </a:lnTo>
                <a:lnTo>
                  <a:pt x="2038075" y="2259882"/>
                </a:lnTo>
                <a:cubicBezTo>
                  <a:pt x="2043221" y="2220407"/>
                  <a:pt x="2056086" y="2181707"/>
                  <a:pt x="2076670" y="2146107"/>
                </a:cubicBezTo>
                <a:lnTo>
                  <a:pt x="2552687" y="1321626"/>
                </a:lnTo>
                <a:cubicBezTo>
                  <a:pt x="2607352" y="1226692"/>
                  <a:pt x="2708809" y="1168203"/>
                  <a:pt x="2818365" y="1168203"/>
                </a:cubicBezTo>
                <a:close/>
                <a:moveTo>
                  <a:pt x="782862" y="0"/>
                </a:moveTo>
                <a:lnTo>
                  <a:pt x="1734896" y="0"/>
                </a:lnTo>
                <a:cubicBezTo>
                  <a:pt x="1844452" y="0"/>
                  <a:pt x="1945684" y="58489"/>
                  <a:pt x="2000574" y="153423"/>
                </a:cubicBezTo>
                <a:lnTo>
                  <a:pt x="2476591" y="978128"/>
                </a:lnTo>
                <a:cubicBezTo>
                  <a:pt x="2504036" y="1025595"/>
                  <a:pt x="2517759" y="1078574"/>
                  <a:pt x="2517759" y="1131552"/>
                </a:cubicBezTo>
                <a:cubicBezTo>
                  <a:pt x="2517759" y="1184530"/>
                  <a:pt x="2504036" y="1237508"/>
                  <a:pt x="2476591" y="1284975"/>
                </a:cubicBezTo>
                <a:lnTo>
                  <a:pt x="2000574" y="2109231"/>
                </a:lnTo>
                <a:cubicBezTo>
                  <a:pt x="1945909" y="2204164"/>
                  <a:pt x="1844452" y="2262654"/>
                  <a:pt x="1734896" y="2262654"/>
                </a:cubicBezTo>
                <a:lnTo>
                  <a:pt x="782862" y="2262654"/>
                </a:lnTo>
                <a:cubicBezTo>
                  <a:pt x="673306" y="2262654"/>
                  <a:pt x="572074" y="2204164"/>
                  <a:pt x="517184" y="2109231"/>
                </a:cubicBezTo>
                <a:lnTo>
                  <a:pt x="41167" y="1284750"/>
                </a:lnTo>
                <a:cubicBezTo>
                  <a:pt x="20583" y="1249150"/>
                  <a:pt x="7718" y="1210450"/>
                  <a:pt x="2572" y="1170974"/>
                </a:cubicBezTo>
                <a:lnTo>
                  <a:pt x="0" y="1131333"/>
                </a:lnTo>
                <a:lnTo>
                  <a:pt x="0" y="1131320"/>
                </a:lnTo>
                <a:lnTo>
                  <a:pt x="2572" y="1091679"/>
                </a:lnTo>
                <a:cubicBezTo>
                  <a:pt x="7718" y="1052204"/>
                  <a:pt x="20583" y="1013504"/>
                  <a:pt x="41167" y="977904"/>
                </a:cubicBezTo>
                <a:lnTo>
                  <a:pt x="517184" y="153423"/>
                </a:lnTo>
                <a:cubicBezTo>
                  <a:pt x="571849" y="58489"/>
                  <a:pt x="673306" y="0"/>
                  <a:pt x="782862" y="0"/>
                </a:cubicBezTo>
                <a:close/>
              </a:path>
            </a:pathLst>
          </a:custGeom>
          <a:noFill/>
        </p:spPr>
        <p:txBody>
          <a:bodyPr wrap="square" tIns="540000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2FA77CB-83D3-1E6B-0A46-4996E7B193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118" b="37602"/>
          <a:stretch/>
        </p:blipFill>
        <p:spPr>
          <a:xfrm>
            <a:off x="424656" y="6489365"/>
            <a:ext cx="835363" cy="1190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614F87-6B29-DE3C-F092-0ED3258D0BFF}"/>
              </a:ext>
            </a:extLst>
          </p:cNvPr>
          <p:cNvSpPr/>
          <p:nvPr userDrawn="1"/>
        </p:nvSpPr>
        <p:spPr>
          <a:xfrm>
            <a:off x="1453359" y="6480634"/>
            <a:ext cx="252000" cy="136525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vert="horz" lIns="0" tIns="0" rIns="0" bIns="0" rtlCol="0" anchor="ctr"/>
          <a:lstStyle/>
          <a:p>
            <a:fld id="{933137C0-666F-4F7B-A794-FB593C9AD05A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01127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6CED-88F7-8DBE-BBFA-F0B55AEE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E9465-18A9-2992-C65A-30A0949B0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logo_pole ochronne.pdf" descr="logo_pole ochronne.pdf">
            <a:extLst>
              <a:ext uri="{FF2B5EF4-FFF2-40B4-BE49-F238E27FC236}">
                <a16:creationId xmlns:a16="http://schemas.microsoft.com/office/drawing/2014/main" id="{CD675953-2606-7D59-3092-6919B8C88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743" y="6397148"/>
            <a:ext cx="585789" cy="234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19F480E-7EB4-00EF-1B9D-CC2EAA1AB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118" b="37602"/>
          <a:stretch/>
        </p:blipFill>
        <p:spPr>
          <a:xfrm>
            <a:off x="424656" y="6489365"/>
            <a:ext cx="835363" cy="1190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ECB78F-C322-C3F1-5AAF-BD0BA076734A}"/>
              </a:ext>
            </a:extLst>
          </p:cNvPr>
          <p:cNvSpPr/>
          <p:nvPr userDrawn="1"/>
        </p:nvSpPr>
        <p:spPr>
          <a:xfrm>
            <a:off x="1453359" y="6480634"/>
            <a:ext cx="252000" cy="136525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vert="horz" lIns="0" tIns="0" rIns="0" bIns="0" rtlCol="0" anchor="ctr"/>
          <a:lstStyle/>
          <a:p>
            <a:fld id="{933137C0-666F-4F7B-A794-FB593C9AD05A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227296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3F5C398D-BB66-ED06-38D2-E2B5E7BC4762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1666961" y="5659165"/>
            <a:ext cx="1259998" cy="39525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31A4619-FCB1-4A16-1BEF-586B3B2F95CB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2640734" y="3628068"/>
            <a:ext cx="1800225" cy="395258"/>
          </a:xfrm>
        </p:spPr>
        <p:txBody>
          <a:bodyPr/>
          <a:lstStyle>
            <a:lvl1pPr algn="ctr">
              <a:spcBef>
                <a:spcPts val="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8FAA8C-1014-3DF4-4CB5-6DF54A115AD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156325" y="1617806"/>
            <a:ext cx="1800225" cy="395258"/>
          </a:xfrm>
        </p:spPr>
        <p:txBody>
          <a:bodyPr/>
          <a:lstStyle>
            <a:lvl1pPr>
              <a:spcBef>
                <a:spcPts val="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235CE10-A27D-5B01-96C4-8B78FA663DA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33200" y="3628068"/>
            <a:ext cx="1800225" cy="395258"/>
          </a:xfrm>
        </p:spPr>
        <p:txBody>
          <a:bodyPr/>
          <a:lstStyle>
            <a:lvl1pPr algn="ctr">
              <a:spcBef>
                <a:spcPts val="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5959737-64C7-A557-74A5-6A6A7C696B2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848493" y="3628068"/>
            <a:ext cx="1800225" cy="395258"/>
          </a:xfrm>
        </p:spPr>
        <p:txBody>
          <a:bodyPr/>
          <a:lstStyle>
            <a:lvl1pPr algn="ctr">
              <a:spcBef>
                <a:spcPts val="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E311E53A-2B1C-C0F1-0FD8-433CD64195F0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7056252" y="3628068"/>
            <a:ext cx="1800225" cy="395258"/>
          </a:xfrm>
        </p:spPr>
        <p:txBody>
          <a:bodyPr/>
          <a:lstStyle>
            <a:lvl1pPr algn="ctr">
              <a:spcBef>
                <a:spcPts val="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07C759E-75CF-40A6-0A59-5AE8C69C661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64013" y="3628068"/>
            <a:ext cx="1800225" cy="395258"/>
          </a:xfrm>
        </p:spPr>
        <p:txBody>
          <a:bodyPr/>
          <a:lstStyle>
            <a:lvl1pPr algn="ctr">
              <a:spcBef>
                <a:spcPts val="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CB8165C-B877-6E49-24EE-AA971D70B1D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666962" y="4290090"/>
            <a:ext cx="1259998" cy="39525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DD4E703-71DD-7682-4463-58D3D3EDF70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58917" y="1493332"/>
            <a:ext cx="579602" cy="644948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1EE1-BE54-FB9E-908A-A1558351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00" y="285157"/>
            <a:ext cx="113256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BABE6-E40B-6AC0-69FB-8AFF9F8AD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logo_pole ochronne.pdf" descr="logo_pole ochronne.pdf">
            <a:extLst>
              <a:ext uri="{FF2B5EF4-FFF2-40B4-BE49-F238E27FC236}">
                <a16:creationId xmlns:a16="http://schemas.microsoft.com/office/drawing/2014/main" id="{F2C1BF97-E20C-6A34-C083-1370DE9F4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743" y="6397148"/>
            <a:ext cx="585789" cy="234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E31A857-13C7-A00F-E7B0-4FDF0F689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118" b="37602"/>
          <a:stretch/>
        </p:blipFill>
        <p:spPr>
          <a:xfrm>
            <a:off x="424656" y="6489365"/>
            <a:ext cx="835363" cy="119063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7998515-BEEE-FB47-EF92-F502E53337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43399" y="2878137"/>
            <a:ext cx="579602" cy="644948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21B6AE3-CDBC-E6E1-4B0F-8E91A391D1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251158" y="2878137"/>
            <a:ext cx="579602" cy="644948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6E245A9-2BA4-F22F-58B3-0653B58334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458917" y="2878137"/>
            <a:ext cx="579602" cy="644948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5827355-671C-FFD5-0E11-F801538CCBA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66676" y="2878137"/>
            <a:ext cx="579602" cy="644948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EEA267C-FFA9-796A-23C4-B7765C468A6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874437" y="2878137"/>
            <a:ext cx="579602" cy="644948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224DD05-BC6B-F17B-53ED-CD31476A440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127762" y="4259490"/>
            <a:ext cx="410877" cy="457200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978C0D4-36E8-EE72-8BD0-ADE9D92321A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35521" y="4259490"/>
            <a:ext cx="410877" cy="457200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8EDD571-3694-F7EB-3FFA-08A8EDD3BF4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543280" y="4259490"/>
            <a:ext cx="410877" cy="457200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746A7F8E-5FE6-A7FC-A672-52C51AD714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751039" y="4259490"/>
            <a:ext cx="410877" cy="457200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234567D-3D4E-ADC3-6958-692BAE2AFA0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958800" y="4259490"/>
            <a:ext cx="410877" cy="457200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A4E5496D-1F29-2495-5896-3277089F8BD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127762" y="4943657"/>
            <a:ext cx="410877" cy="457200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F9A067A-A313-7899-F51A-36DC6E6E0F0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335521" y="4943657"/>
            <a:ext cx="410877" cy="457200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75D6B401-D865-1991-8423-60238C80008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43280" y="4943657"/>
            <a:ext cx="410877" cy="457200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A2F50203-DC80-28A3-43A9-AF4826ABB033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751039" y="4943657"/>
            <a:ext cx="410877" cy="457200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4C295CC3-85AB-C41C-842E-372113D2E789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958800" y="4943657"/>
            <a:ext cx="410877" cy="457200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5C2A6B18-EB21-807A-A9CA-C5903B37E5F5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127762" y="5627823"/>
            <a:ext cx="410877" cy="457200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AE315F87-AACE-3B4D-8142-CD80B8B2CE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35521" y="5627823"/>
            <a:ext cx="410877" cy="457200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116BB63A-81C6-09DA-F500-092594D58EE1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543280" y="5627823"/>
            <a:ext cx="410877" cy="457200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97C56252-ED42-97B1-957E-90ABA05F82C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751039" y="5627823"/>
            <a:ext cx="410877" cy="457200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2A5184A3-A2D8-D423-F458-EAD270F7312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958800" y="5627823"/>
            <a:ext cx="410877" cy="457200"/>
          </a:xfrm>
          <a:custGeom>
            <a:avLst/>
            <a:gdLst>
              <a:gd name="connsiteX0" fmla="*/ 289859 w 579602"/>
              <a:gd name="connsiteY0" fmla="*/ 0 h 644948"/>
              <a:gd name="connsiteX1" fmla="*/ 329160 w 579602"/>
              <a:gd name="connsiteY1" fmla="*/ 10545 h 644948"/>
              <a:gd name="connsiteX2" fmla="*/ 540302 w 579602"/>
              <a:gd name="connsiteY2" fmla="*/ 132482 h 644948"/>
              <a:gd name="connsiteX3" fmla="*/ 579602 w 579602"/>
              <a:gd name="connsiteY3" fmla="*/ 200538 h 644948"/>
              <a:gd name="connsiteX4" fmla="*/ 579602 w 579602"/>
              <a:gd name="connsiteY4" fmla="*/ 444411 h 644948"/>
              <a:gd name="connsiteX5" fmla="*/ 540302 w 579602"/>
              <a:gd name="connsiteY5" fmla="*/ 512467 h 644948"/>
              <a:gd name="connsiteX6" fmla="*/ 329102 w 579602"/>
              <a:gd name="connsiteY6" fmla="*/ 634403 h 644948"/>
              <a:gd name="connsiteX7" fmla="*/ 289803 w 579602"/>
              <a:gd name="connsiteY7" fmla="*/ 644948 h 644948"/>
              <a:gd name="connsiteX8" fmla="*/ 289799 w 579602"/>
              <a:gd name="connsiteY8" fmla="*/ 644948 h 644948"/>
              <a:gd name="connsiteX9" fmla="*/ 250500 w 579602"/>
              <a:gd name="connsiteY9" fmla="*/ 634403 h 644948"/>
              <a:gd name="connsiteX10" fmla="*/ 39301 w 579602"/>
              <a:gd name="connsiteY10" fmla="*/ 512467 h 644948"/>
              <a:gd name="connsiteX11" fmla="*/ 0 w 579602"/>
              <a:gd name="connsiteY11" fmla="*/ 444411 h 644948"/>
              <a:gd name="connsiteX12" fmla="*/ 0 w 579602"/>
              <a:gd name="connsiteY12" fmla="*/ 200538 h 644948"/>
              <a:gd name="connsiteX13" fmla="*/ 39301 w 579602"/>
              <a:gd name="connsiteY13" fmla="*/ 132482 h 644948"/>
              <a:gd name="connsiteX14" fmla="*/ 250558 w 579602"/>
              <a:gd name="connsiteY14" fmla="*/ 10545 h 644948"/>
              <a:gd name="connsiteX15" fmla="*/ 289859 w 579602"/>
              <a:gd name="connsiteY15" fmla="*/ 0 h 64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602" h="644948">
                <a:moveTo>
                  <a:pt x="289859" y="0"/>
                </a:moveTo>
                <a:cubicBezTo>
                  <a:pt x="303430" y="0"/>
                  <a:pt x="317001" y="3515"/>
                  <a:pt x="329160" y="10545"/>
                </a:cubicBezTo>
                <a:lnTo>
                  <a:pt x="540302" y="132482"/>
                </a:lnTo>
                <a:cubicBezTo>
                  <a:pt x="564620" y="146485"/>
                  <a:pt x="579602" y="172474"/>
                  <a:pt x="579602" y="200538"/>
                </a:cubicBezTo>
                <a:lnTo>
                  <a:pt x="579602" y="444411"/>
                </a:lnTo>
                <a:cubicBezTo>
                  <a:pt x="579602" y="472474"/>
                  <a:pt x="564620" y="498406"/>
                  <a:pt x="540302" y="512467"/>
                </a:cubicBezTo>
                <a:lnTo>
                  <a:pt x="329102" y="634403"/>
                </a:lnTo>
                <a:lnTo>
                  <a:pt x="289803" y="644948"/>
                </a:lnTo>
                <a:lnTo>
                  <a:pt x="289799" y="644948"/>
                </a:lnTo>
                <a:lnTo>
                  <a:pt x="250500" y="634403"/>
                </a:lnTo>
                <a:lnTo>
                  <a:pt x="39301" y="512467"/>
                </a:lnTo>
                <a:cubicBezTo>
                  <a:pt x="14983" y="498463"/>
                  <a:pt x="0" y="472474"/>
                  <a:pt x="0" y="444411"/>
                </a:cubicBezTo>
                <a:lnTo>
                  <a:pt x="0" y="200538"/>
                </a:lnTo>
                <a:cubicBezTo>
                  <a:pt x="0" y="172474"/>
                  <a:pt x="14983" y="146543"/>
                  <a:pt x="39301" y="132482"/>
                </a:cubicBezTo>
                <a:lnTo>
                  <a:pt x="250558" y="10545"/>
                </a:lnTo>
                <a:cubicBezTo>
                  <a:pt x="262717" y="3515"/>
                  <a:pt x="276288" y="0"/>
                  <a:pt x="28985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7E2E8C07-3B25-E5EE-1F7C-C888E28B7FF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874722" y="4290090"/>
            <a:ext cx="1259998" cy="39525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1">
            <a:extLst>
              <a:ext uri="{FF2B5EF4-FFF2-40B4-BE49-F238E27FC236}">
                <a16:creationId xmlns:a16="http://schemas.microsoft.com/office/drawing/2014/main" id="{021CBCBF-1172-6BCC-9C44-F5F95B6C06CC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6082481" y="4290090"/>
            <a:ext cx="1259998" cy="39525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7424A2DF-8C98-D5DC-8D10-C01A5B8FB7B2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290240" y="4290090"/>
            <a:ext cx="1259998" cy="39525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6EFEA2BE-2476-A1BE-2BF6-BB7855602493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10498001" y="4290090"/>
            <a:ext cx="1259998" cy="39525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C5345EF2-591E-FD70-8020-D6C104D6D5D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1666963" y="4974257"/>
            <a:ext cx="1259998" cy="39525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1">
            <a:extLst>
              <a:ext uri="{FF2B5EF4-FFF2-40B4-BE49-F238E27FC236}">
                <a16:creationId xmlns:a16="http://schemas.microsoft.com/office/drawing/2014/main" id="{BE9DDDAD-6F8C-CFCB-600F-D0B2EC767638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3874722" y="4974257"/>
            <a:ext cx="1259998" cy="39525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1">
            <a:extLst>
              <a:ext uri="{FF2B5EF4-FFF2-40B4-BE49-F238E27FC236}">
                <a16:creationId xmlns:a16="http://schemas.microsoft.com/office/drawing/2014/main" id="{87EB947E-D997-F790-64E2-63D2DB551C79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6082481" y="4974257"/>
            <a:ext cx="1259998" cy="39525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1">
            <a:extLst>
              <a:ext uri="{FF2B5EF4-FFF2-40B4-BE49-F238E27FC236}">
                <a16:creationId xmlns:a16="http://schemas.microsoft.com/office/drawing/2014/main" id="{56A98ADD-0920-EB87-2465-F53733E3CA82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8290240" y="4974257"/>
            <a:ext cx="1259998" cy="39525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id="{38F60D32-5F5E-B819-1D17-CADBDE189FA3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10498001" y="4974257"/>
            <a:ext cx="1259998" cy="39525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11">
            <a:extLst>
              <a:ext uri="{FF2B5EF4-FFF2-40B4-BE49-F238E27FC236}">
                <a16:creationId xmlns:a16="http://schemas.microsoft.com/office/drawing/2014/main" id="{D51121A1-53FB-4166-F68F-D41F9DA555FC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3874722" y="5659165"/>
            <a:ext cx="1259998" cy="39525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11">
            <a:extLst>
              <a:ext uri="{FF2B5EF4-FFF2-40B4-BE49-F238E27FC236}">
                <a16:creationId xmlns:a16="http://schemas.microsoft.com/office/drawing/2014/main" id="{51021A08-1309-22AF-D72E-0BC831C40D97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6082481" y="5659165"/>
            <a:ext cx="1259998" cy="39525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968D0678-3702-4ACF-002D-7093FE834C51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290240" y="5659165"/>
            <a:ext cx="1259998" cy="39525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11">
            <a:extLst>
              <a:ext uri="{FF2B5EF4-FFF2-40B4-BE49-F238E27FC236}">
                <a16:creationId xmlns:a16="http://schemas.microsoft.com/office/drawing/2014/main" id="{C4558020-D014-93E8-9196-66CDF35374AE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0498001" y="5659165"/>
            <a:ext cx="1259998" cy="39525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1947AF-DC3E-FE11-3B06-AA23BE1D6955}"/>
              </a:ext>
            </a:extLst>
          </p:cNvPr>
          <p:cNvSpPr/>
          <p:nvPr userDrawn="1"/>
        </p:nvSpPr>
        <p:spPr>
          <a:xfrm>
            <a:off x="1453359" y="6480634"/>
            <a:ext cx="252000" cy="136525"/>
          </a:xfrm>
          <a:prstGeom prst="rect">
            <a:avLst/>
          </a:prstGeom>
          <a:noFill/>
          <a:ln w="0" cap="flat">
            <a:noFill/>
            <a:prstDash val="solid"/>
            <a:miter/>
          </a:ln>
        </p:spPr>
        <p:txBody>
          <a:bodyPr vert="horz" lIns="0" tIns="0" rIns="0" bIns="0" rtlCol="0" anchor="ctr"/>
          <a:lstStyle/>
          <a:p>
            <a:fld id="{933137C0-666F-4F7B-A794-FB593C9AD05A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020402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501776"/>
            <a:ext cx="5921375" cy="612000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A87DAFA-CE3D-8289-026A-BCE270CC0D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175" y="2898734"/>
            <a:ext cx="5922000" cy="328616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More information</a:t>
            </a:r>
          </a:p>
        </p:txBody>
      </p:sp>
      <p:sp>
        <p:nvSpPr>
          <p:cNvPr id="16" name="Graphic 29">
            <a:extLst>
              <a:ext uri="{FF2B5EF4-FFF2-40B4-BE49-F238E27FC236}">
                <a16:creationId xmlns:a16="http://schemas.microsoft.com/office/drawing/2014/main" id="{46EEDB08-302D-77AA-4EC0-DD96E2A9631D}"/>
              </a:ext>
            </a:extLst>
          </p:cNvPr>
          <p:cNvSpPr/>
          <p:nvPr userDrawn="1"/>
        </p:nvSpPr>
        <p:spPr>
          <a:xfrm rot="5400000">
            <a:off x="7747151" y="579672"/>
            <a:ext cx="3797530" cy="42256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accent2"/>
            </a:bgClr>
          </a:patt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29">
            <a:extLst>
              <a:ext uri="{FF2B5EF4-FFF2-40B4-BE49-F238E27FC236}">
                <a16:creationId xmlns:a16="http://schemas.microsoft.com/office/drawing/2014/main" id="{3BE60C36-8F15-EB59-8045-CDA520921081}"/>
              </a:ext>
            </a:extLst>
          </p:cNvPr>
          <p:cNvSpPr/>
          <p:nvPr userDrawn="1"/>
        </p:nvSpPr>
        <p:spPr>
          <a:xfrm rot="5400000">
            <a:off x="9299199" y="244216"/>
            <a:ext cx="2201124" cy="2449292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0224C0-C991-1C73-4B2D-F8A74C451DBC}"/>
              </a:ext>
            </a:extLst>
          </p:cNvPr>
          <p:cNvGrpSpPr/>
          <p:nvPr userDrawn="1"/>
        </p:nvGrpSpPr>
        <p:grpSpPr>
          <a:xfrm>
            <a:off x="7631644" y="730144"/>
            <a:ext cx="4028541" cy="3924745"/>
            <a:chOff x="7631644" y="730144"/>
            <a:chExt cx="4028541" cy="3924745"/>
          </a:xfr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19" name="Graphic 29">
              <a:extLst>
                <a:ext uri="{FF2B5EF4-FFF2-40B4-BE49-F238E27FC236}">
                  <a16:creationId xmlns:a16="http://schemas.microsoft.com/office/drawing/2014/main" id="{BB225925-41EF-EB07-B24C-9EFD66C45E47}"/>
                </a:ext>
              </a:extLst>
            </p:cNvPr>
            <p:cNvSpPr/>
            <p:nvPr/>
          </p:nvSpPr>
          <p:spPr>
            <a:xfrm rot="5400000">
              <a:off x="7835735" y="678244"/>
              <a:ext cx="3620360" cy="4028541"/>
            </a:xfrm>
            <a:custGeom>
              <a:avLst/>
              <a:gdLst>
                <a:gd name="connsiteX0" fmla="*/ 0 w 4804151"/>
                <a:gd name="connsiteY0" fmla="*/ 1662204 h 5345801"/>
                <a:gd name="connsiteX1" fmla="*/ 0 w 4804151"/>
                <a:gd name="connsiteY1" fmla="*/ 3683598 h 5345801"/>
                <a:gd name="connsiteX2" fmla="*/ 325754 w 4804151"/>
                <a:gd name="connsiteY2" fmla="*/ 4247696 h 5345801"/>
                <a:gd name="connsiteX3" fmla="*/ 2076322 w 4804151"/>
                <a:gd name="connsiteY3" fmla="*/ 5258393 h 5345801"/>
                <a:gd name="connsiteX4" fmla="*/ 2727829 w 4804151"/>
                <a:gd name="connsiteY4" fmla="*/ 5258393 h 5345801"/>
                <a:gd name="connsiteX5" fmla="*/ 4478398 w 4804151"/>
                <a:gd name="connsiteY5" fmla="*/ 4247696 h 5345801"/>
                <a:gd name="connsiteX6" fmla="*/ 4804151 w 4804151"/>
                <a:gd name="connsiteY6" fmla="*/ 3683598 h 5345801"/>
                <a:gd name="connsiteX7" fmla="*/ 4804151 w 4804151"/>
                <a:gd name="connsiteY7" fmla="*/ 1662204 h 5345801"/>
                <a:gd name="connsiteX8" fmla="*/ 4478398 w 4804151"/>
                <a:gd name="connsiteY8" fmla="*/ 1098106 h 5345801"/>
                <a:gd name="connsiteX9" fmla="*/ 2728307 w 4804151"/>
                <a:gd name="connsiteY9" fmla="*/ 87409 h 5345801"/>
                <a:gd name="connsiteX10" fmla="*/ 2076799 w 4804151"/>
                <a:gd name="connsiteY10" fmla="*/ 87409 h 5345801"/>
                <a:gd name="connsiteX11" fmla="*/ 325754 w 4804151"/>
                <a:gd name="connsiteY11" fmla="*/ 1098106 h 5345801"/>
                <a:gd name="connsiteX12" fmla="*/ 0 w 4804151"/>
                <a:gd name="connsiteY12" fmla="*/ 1662204 h 53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151" h="5345801">
                  <a:moveTo>
                    <a:pt x="0" y="1662204"/>
                  </a:moveTo>
                  <a:lnTo>
                    <a:pt x="0" y="3683598"/>
                  </a:lnTo>
                  <a:cubicBezTo>
                    <a:pt x="0" y="3916211"/>
                    <a:pt x="124188" y="4131629"/>
                    <a:pt x="325754" y="4247696"/>
                  </a:cubicBezTo>
                  <a:lnTo>
                    <a:pt x="2076322" y="5258393"/>
                  </a:lnTo>
                  <a:cubicBezTo>
                    <a:pt x="2277888" y="5374938"/>
                    <a:pt x="2526263" y="5374938"/>
                    <a:pt x="2727829" y="5258393"/>
                  </a:cubicBezTo>
                  <a:lnTo>
                    <a:pt x="4478398" y="4247696"/>
                  </a:lnTo>
                  <a:cubicBezTo>
                    <a:pt x="4679964" y="4131151"/>
                    <a:pt x="4804151" y="3916211"/>
                    <a:pt x="4804151" y="3683598"/>
                  </a:cubicBezTo>
                  <a:lnTo>
                    <a:pt x="4804151" y="1662204"/>
                  </a:lnTo>
                  <a:cubicBezTo>
                    <a:pt x="4804151" y="1429591"/>
                    <a:pt x="4679964" y="1214173"/>
                    <a:pt x="4478398" y="1098106"/>
                  </a:cubicBezTo>
                  <a:lnTo>
                    <a:pt x="2728307" y="87409"/>
                  </a:lnTo>
                  <a:cubicBezTo>
                    <a:pt x="2526741" y="-29136"/>
                    <a:pt x="2278366" y="-29136"/>
                    <a:pt x="2076799" y="87409"/>
                  </a:cubicBezTo>
                  <a:lnTo>
                    <a:pt x="325754" y="1098106"/>
                  </a:lnTo>
                  <a:cubicBezTo>
                    <a:pt x="124188" y="1214651"/>
                    <a:pt x="0" y="1429591"/>
                    <a:pt x="0" y="1662204"/>
                  </a:cubicBez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0" name="Picture 19" descr="A pattern of colorful circles&#10;&#10;Description automatically generated">
              <a:extLst>
                <a:ext uri="{FF2B5EF4-FFF2-40B4-BE49-F238E27FC236}">
                  <a16:creationId xmlns:a16="http://schemas.microsoft.com/office/drawing/2014/main" id="{D671DB8A-FE53-4C0F-22AF-7A5BE0708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900000">
              <a:off x="7683649" y="730144"/>
              <a:ext cx="3924531" cy="3924745"/>
            </a:xfrm>
            <a:custGeom>
              <a:avLst/>
              <a:gdLst>
                <a:gd name="connsiteX0" fmla="*/ 2703688 w 3924531"/>
                <a:gd name="connsiteY0" fmla="*/ 143814 h 3924745"/>
                <a:gd name="connsiteX1" fmla="*/ 3780826 w 3924531"/>
                <a:gd name="connsiteY1" fmla="*/ 1220951 h 3924745"/>
                <a:gd name="connsiteX2" fmla="*/ 3907831 w 3924531"/>
                <a:gd name="connsiteY2" fmla="*/ 1695125 h 3924745"/>
                <a:gd name="connsiteX3" fmla="*/ 3513323 w 3924531"/>
                <a:gd name="connsiteY3" fmla="*/ 3166770 h 3924745"/>
                <a:gd name="connsiteX4" fmla="*/ 3166155 w 3924531"/>
                <a:gd name="connsiteY4" fmla="*/ 3513939 h 3924745"/>
                <a:gd name="connsiteX5" fmla="*/ 1695018 w 3924531"/>
                <a:gd name="connsiteY5" fmla="*/ 3907938 h 3924745"/>
                <a:gd name="connsiteX6" fmla="*/ 1220845 w 3924531"/>
                <a:gd name="connsiteY6" fmla="*/ 3780932 h 3924745"/>
                <a:gd name="connsiteX7" fmla="*/ 143707 w 3924531"/>
                <a:gd name="connsiteY7" fmla="*/ 2703795 h 3924745"/>
                <a:gd name="connsiteX8" fmla="*/ 16701 w 3924531"/>
                <a:gd name="connsiteY8" fmla="*/ 2229621 h 3924745"/>
                <a:gd name="connsiteX9" fmla="*/ 410955 w 3924531"/>
                <a:gd name="connsiteY9" fmla="*/ 758229 h 3924745"/>
                <a:gd name="connsiteX10" fmla="*/ 758123 w 3924531"/>
                <a:gd name="connsiteY10" fmla="*/ 411062 h 3924745"/>
                <a:gd name="connsiteX11" fmla="*/ 2229514 w 3924531"/>
                <a:gd name="connsiteY11" fmla="*/ 16808 h 3924745"/>
                <a:gd name="connsiteX12" fmla="*/ 2703688 w 3924531"/>
                <a:gd name="connsiteY12" fmla="*/ 143814 h 392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531" h="3924745">
                  <a:moveTo>
                    <a:pt x="2703688" y="143814"/>
                  </a:moveTo>
                  <a:lnTo>
                    <a:pt x="3780826" y="1220951"/>
                  </a:lnTo>
                  <a:cubicBezTo>
                    <a:pt x="3904777" y="1344903"/>
                    <a:pt x="3953136" y="1525614"/>
                    <a:pt x="3907831" y="1695125"/>
                  </a:cubicBezTo>
                  <a:lnTo>
                    <a:pt x="3513323" y="3166770"/>
                  </a:lnTo>
                  <a:cubicBezTo>
                    <a:pt x="3468017" y="3336282"/>
                    <a:pt x="3335666" y="3468633"/>
                    <a:pt x="3166155" y="3513939"/>
                  </a:cubicBezTo>
                  <a:lnTo>
                    <a:pt x="1695018" y="3907938"/>
                  </a:lnTo>
                  <a:cubicBezTo>
                    <a:pt x="1525761" y="3953498"/>
                    <a:pt x="1344796" y="3904884"/>
                    <a:pt x="1220845" y="3780932"/>
                  </a:cubicBezTo>
                  <a:lnTo>
                    <a:pt x="143707" y="2703795"/>
                  </a:lnTo>
                  <a:cubicBezTo>
                    <a:pt x="19755" y="2579843"/>
                    <a:pt x="-28605" y="2399132"/>
                    <a:pt x="16701" y="2229621"/>
                  </a:cubicBezTo>
                  <a:lnTo>
                    <a:pt x="410955" y="758229"/>
                  </a:lnTo>
                  <a:cubicBezTo>
                    <a:pt x="456260" y="588718"/>
                    <a:pt x="588612" y="456367"/>
                    <a:pt x="758123" y="411062"/>
                  </a:cubicBezTo>
                  <a:lnTo>
                    <a:pt x="2229514" y="16808"/>
                  </a:lnTo>
                  <a:cubicBezTo>
                    <a:pt x="2398771" y="-28752"/>
                    <a:pt x="2579736" y="19862"/>
                    <a:pt x="2703688" y="143814"/>
                  </a:cubicBezTo>
                  <a:close/>
                </a:path>
              </a:pathLst>
            </a:cu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36E17E2-E047-45E8-2293-EF1779A4DF62}"/>
              </a:ext>
            </a:extLst>
          </p:cNvPr>
          <p:cNvGrpSpPr/>
          <p:nvPr userDrawn="1"/>
        </p:nvGrpSpPr>
        <p:grpSpPr>
          <a:xfrm>
            <a:off x="11176742" y="6395950"/>
            <a:ext cx="595335" cy="233449"/>
            <a:chOff x="11176742" y="6395950"/>
            <a:chExt cx="595335" cy="2334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DBF6ADA-083C-8DFE-BA36-EE6377BD3B93}"/>
                </a:ext>
              </a:extLst>
            </p:cNvPr>
            <p:cNvGrpSpPr/>
            <p:nvPr userDrawn="1"/>
          </p:nvGrpSpPr>
          <p:grpSpPr>
            <a:xfrm>
              <a:off x="11176743" y="6395950"/>
              <a:ext cx="595334" cy="171536"/>
              <a:chOff x="11176743" y="6395950"/>
              <a:chExt cx="595334" cy="171536"/>
            </a:xfrm>
          </p:grpSpPr>
          <p:pic>
            <p:nvPicPr>
              <p:cNvPr id="6" name="Picture 5" descr="A white text with blue dots on a black background&#10;&#10;Description automatically generated">
                <a:extLst>
                  <a:ext uri="{FF2B5EF4-FFF2-40B4-BE49-F238E27FC236}">
                    <a16:creationId xmlns:a16="http://schemas.microsoft.com/office/drawing/2014/main" id="{76CF6FD2-C142-0DBA-DA65-E2743CD70E4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727" t="40093" r="38720" b="40552"/>
              <a:stretch/>
            </p:blipFill>
            <p:spPr>
              <a:xfrm>
                <a:off x="11454822" y="6395950"/>
                <a:ext cx="170441" cy="164394"/>
              </a:xfrm>
              <a:prstGeom prst="rect">
                <a:avLst/>
              </a:prstGeom>
            </p:spPr>
          </p:pic>
          <p:pic>
            <p:nvPicPr>
              <p:cNvPr id="7" name="Zasób 1.png" descr="Zasób 1.png">
                <a:extLst>
                  <a:ext uri="{FF2B5EF4-FFF2-40B4-BE49-F238E27FC236}">
                    <a16:creationId xmlns:a16="http://schemas.microsoft.com/office/drawing/2014/main" id="{AD5BE440-05A4-EC26-FB3D-D656205535D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2781" b="27358"/>
              <a:stretch/>
            </p:blipFill>
            <p:spPr>
              <a:xfrm>
                <a:off x="11176743" y="6403092"/>
                <a:ext cx="278080" cy="16439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8" name="Zasób 1.png" descr="Zasób 1.png">
                <a:extLst>
                  <a:ext uri="{FF2B5EF4-FFF2-40B4-BE49-F238E27FC236}">
                    <a16:creationId xmlns:a16="http://schemas.microsoft.com/office/drawing/2014/main" id="{3BAAEE1D-1B6C-8F66-A684-6B5975E4435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5352" r="-1090" b="27358"/>
              <a:stretch/>
            </p:blipFill>
            <p:spPr>
              <a:xfrm>
                <a:off x="11620500" y="6403092"/>
                <a:ext cx="151577" cy="16439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pic>
          <p:nvPicPr>
            <p:cNvPr id="5" name="Zasób 1.png" descr="Zasób 1.png">
              <a:extLst>
                <a:ext uri="{FF2B5EF4-FFF2-40B4-BE49-F238E27FC236}">
                  <a16:creationId xmlns:a16="http://schemas.microsoft.com/office/drawing/2014/main" id="{215FCE68-AABD-D1ED-A9C9-F776535AEB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5799"/>
            <a:stretch/>
          </p:blipFill>
          <p:spPr>
            <a:xfrm>
              <a:off x="11176742" y="6574630"/>
              <a:ext cx="588915" cy="54769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55049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Custom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501776"/>
            <a:ext cx="5921375" cy="612000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A87DAFA-CE3D-8289-026A-BCE270CC0D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175" y="2898734"/>
            <a:ext cx="5922000" cy="328616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More information</a:t>
            </a:r>
          </a:p>
        </p:txBody>
      </p:sp>
      <p:sp>
        <p:nvSpPr>
          <p:cNvPr id="16" name="Graphic 29">
            <a:extLst>
              <a:ext uri="{FF2B5EF4-FFF2-40B4-BE49-F238E27FC236}">
                <a16:creationId xmlns:a16="http://schemas.microsoft.com/office/drawing/2014/main" id="{46EEDB08-302D-77AA-4EC0-DD96E2A9631D}"/>
              </a:ext>
            </a:extLst>
          </p:cNvPr>
          <p:cNvSpPr/>
          <p:nvPr userDrawn="1"/>
        </p:nvSpPr>
        <p:spPr>
          <a:xfrm rot="5400000">
            <a:off x="7747151" y="579672"/>
            <a:ext cx="3797530" cy="42256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accent2"/>
            </a:bgClr>
          </a:patt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29">
            <a:extLst>
              <a:ext uri="{FF2B5EF4-FFF2-40B4-BE49-F238E27FC236}">
                <a16:creationId xmlns:a16="http://schemas.microsoft.com/office/drawing/2014/main" id="{3BE60C36-8F15-EB59-8045-CDA520921081}"/>
              </a:ext>
            </a:extLst>
          </p:cNvPr>
          <p:cNvSpPr/>
          <p:nvPr userDrawn="1"/>
        </p:nvSpPr>
        <p:spPr>
          <a:xfrm rot="5400000">
            <a:off x="9299199" y="244216"/>
            <a:ext cx="2201124" cy="2449292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6E17E2-E047-45E8-2293-EF1779A4DF62}"/>
              </a:ext>
            </a:extLst>
          </p:cNvPr>
          <p:cNvGrpSpPr/>
          <p:nvPr userDrawn="1"/>
        </p:nvGrpSpPr>
        <p:grpSpPr>
          <a:xfrm>
            <a:off x="11176742" y="6395950"/>
            <a:ext cx="595335" cy="233449"/>
            <a:chOff x="11176742" y="6395950"/>
            <a:chExt cx="595335" cy="2334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DBF6ADA-083C-8DFE-BA36-EE6377BD3B93}"/>
                </a:ext>
              </a:extLst>
            </p:cNvPr>
            <p:cNvGrpSpPr/>
            <p:nvPr userDrawn="1"/>
          </p:nvGrpSpPr>
          <p:grpSpPr>
            <a:xfrm>
              <a:off x="11176743" y="6395950"/>
              <a:ext cx="595334" cy="171536"/>
              <a:chOff x="11176743" y="6395950"/>
              <a:chExt cx="595334" cy="171536"/>
            </a:xfrm>
          </p:grpSpPr>
          <p:pic>
            <p:nvPicPr>
              <p:cNvPr id="6" name="Picture 5" descr="A white text with blue dots on a black background&#10;&#10;Description automatically generated">
                <a:extLst>
                  <a:ext uri="{FF2B5EF4-FFF2-40B4-BE49-F238E27FC236}">
                    <a16:creationId xmlns:a16="http://schemas.microsoft.com/office/drawing/2014/main" id="{76CF6FD2-C142-0DBA-DA65-E2743CD70E4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727" t="40093" r="38720" b="40552"/>
              <a:stretch/>
            </p:blipFill>
            <p:spPr>
              <a:xfrm>
                <a:off x="11454822" y="6395950"/>
                <a:ext cx="170441" cy="164394"/>
              </a:xfrm>
              <a:prstGeom prst="rect">
                <a:avLst/>
              </a:prstGeom>
            </p:spPr>
          </p:pic>
          <p:pic>
            <p:nvPicPr>
              <p:cNvPr id="7" name="Zasób 1.png" descr="Zasób 1.png">
                <a:extLst>
                  <a:ext uri="{FF2B5EF4-FFF2-40B4-BE49-F238E27FC236}">
                    <a16:creationId xmlns:a16="http://schemas.microsoft.com/office/drawing/2014/main" id="{AD5BE440-05A4-EC26-FB3D-D656205535D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2781" b="27358"/>
              <a:stretch/>
            </p:blipFill>
            <p:spPr>
              <a:xfrm>
                <a:off x="11176743" y="6403092"/>
                <a:ext cx="278080" cy="16439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8" name="Zasób 1.png" descr="Zasób 1.png">
                <a:extLst>
                  <a:ext uri="{FF2B5EF4-FFF2-40B4-BE49-F238E27FC236}">
                    <a16:creationId xmlns:a16="http://schemas.microsoft.com/office/drawing/2014/main" id="{3BAAEE1D-1B6C-8F66-A684-6B5975E4435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5352" r="-1090" b="27358"/>
              <a:stretch/>
            </p:blipFill>
            <p:spPr>
              <a:xfrm>
                <a:off x="11620500" y="6403092"/>
                <a:ext cx="151577" cy="16439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pic>
          <p:nvPicPr>
            <p:cNvPr id="5" name="Zasób 1.png" descr="Zasób 1.png">
              <a:extLst>
                <a:ext uri="{FF2B5EF4-FFF2-40B4-BE49-F238E27FC236}">
                  <a16:creationId xmlns:a16="http://schemas.microsoft.com/office/drawing/2014/main" id="{215FCE68-AABD-D1ED-A9C9-F776535AEB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5799"/>
            <a:stretch/>
          </p:blipFill>
          <p:spPr>
            <a:xfrm>
              <a:off x="11176742" y="6574630"/>
              <a:ext cx="588915" cy="5476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FCF8557A-7EF6-49DD-C040-D6E3B100B4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31646" y="882335"/>
            <a:ext cx="4028541" cy="3620360"/>
          </a:xfrm>
          <a:custGeom>
            <a:avLst/>
            <a:gdLst>
              <a:gd name="connsiteX0" fmla="*/ 1252621 w 4028541"/>
              <a:gd name="connsiteY0" fmla="*/ 0 h 3620360"/>
              <a:gd name="connsiteX1" fmla="*/ 2775922 w 4028541"/>
              <a:gd name="connsiteY1" fmla="*/ 0 h 3620360"/>
              <a:gd name="connsiteX2" fmla="*/ 3201020 w 4028541"/>
              <a:gd name="connsiteY2" fmla="*/ 245486 h 3620360"/>
              <a:gd name="connsiteX3" fmla="*/ 3962672 w 4028541"/>
              <a:gd name="connsiteY3" fmla="*/ 1565055 h 3620360"/>
              <a:gd name="connsiteX4" fmla="*/ 4012074 w 4028541"/>
              <a:gd name="connsiteY4" fmla="*/ 1684491 h 3620360"/>
              <a:gd name="connsiteX5" fmla="*/ 4028541 w 4028541"/>
              <a:gd name="connsiteY5" fmla="*/ 1810537 h 3620360"/>
              <a:gd name="connsiteX6" fmla="*/ 4028541 w 4028541"/>
              <a:gd name="connsiteY6" fmla="*/ 1810545 h 3620360"/>
              <a:gd name="connsiteX7" fmla="*/ 4012074 w 4028541"/>
              <a:gd name="connsiteY7" fmla="*/ 1936590 h 3620360"/>
              <a:gd name="connsiteX8" fmla="*/ 3962672 w 4028541"/>
              <a:gd name="connsiteY8" fmla="*/ 2056026 h 3620360"/>
              <a:gd name="connsiteX9" fmla="*/ 3201020 w 4028541"/>
              <a:gd name="connsiteY9" fmla="*/ 3374877 h 3620360"/>
              <a:gd name="connsiteX10" fmla="*/ 2840929 w 4028541"/>
              <a:gd name="connsiteY10" fmla="*/ 3616043 h 3620360"/>
              <a:gd name="connsiteX11" fmla="*/ 2775937 w 4028541"/>
              <a:gd name="connsiteY11" fmla="*/ 3620360 h 3620360"/>
              <a:gd name="connsiteX12" fmla="*/ 1252606 w 4028541"/>
              <a:gd name="connsiteY12" fmla="*/ 3620360 h 3620360"/>
              <a:gd name="connsiteX13" fmla="*/ 1187629 w 4028541"/>
              <a:gd name="connsiteY13" fmla="*/ 3616043 h 3620360"/>
              <a:gd name="connsiteX14" fmla="*/ 827522 w 4028541"/>
              <a:gd name="connsiteY14" fmla="*/ 3374877 h 3620360"/>
              <a:gd name="connsiteX15" fmla="*/ 65871 w 4028541"/>
              <a:gd name="connsiteY15" fmla="*/ 2055665 h 3620360"/>
              <a:gd name="connsiteX16" fmla="*/ 65871 w 4028541"/>
              <a:gd name="connsiteY16" fmla="*/ 1564696 h 3620360"/>
              <a:gd name="connsiteX17" fmla="*/ 827522 w 4028541"/>
              <a:gd name="connsiteY17" fmla="*/ 245486 h 3620360"/>
              <a:gd name="connsiteX18" fmla="*/ 1252621 w 4028541"/>
              <a:gd name="connsiteY18" fmla="*/ 0 h 362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8541" h="3620360">
                <a:moveTo>
                  <a:pt x="1252621" y="0"/>
                </a:moveTo>
                <a:lnTo>
                  <a:pt x="2775922" y="0"/>
                </a:lnTo>
                <a:cubicBezTo>
                  <a:pt x="2951217" y="0"/>
                  <a:pt x="3113194" y="93587"/>
                  <a:pt x="3201020" y="245486"/>
                </a:cubicBezTo>
                <a:lnTo>
                  <a:pt x="3962672" y="1565055"/>
                </a:lnTo>
                <a:cubicBezTo>
                  <a:pt x="3984628" y="1603030"/>
                  <a:pt x="4001096" y="1643209"/>
                  <a:pt x="4012074" y="1684491"/>
                </a:cubicBezTo>
                <a:lnTo>
                  <a:pt x="4028541" y="1810537"/>
                </a:lnTo>
                <a:lnTo>
                  <a:pt x="4028541" y="1810545"/>
                </a:lnTo>
                <a:lnTo>
                  <a:pt x="4012074" y="1936590"/>
                </a:lnTo>
                <a:cubicBezTo>
                  <a:pt x="4001096" y="1977872"/>
                  <a:pt x="3984628" y="2018051"/>
                  <a:pt x="3962672" y="2056026"/>
                </a:cubicBezTo>
                <a:lnTo>
                  <a:pt x="3201020" y="3374877"/>
                </a:lnTo>
                <a:cubicBezTo>
                  <a:pt x="3124487" y="3507788"/>
                  <a:pt x="2990631" y="3596054"/>
                  <a:pt x="2840929" y="3616043"/>
                </a:cubicBezTo>
                <a:lnTo>
                  <a:pt x="2775937" y="3620360"/>
                </a:lnTo>
                <a:lnTo>
                  <a:pt x="1252606" y="3620360"/>
                </a:lnTo>
                <a:lnTo>
                  <a:pt x="1187629" y="3616043"/>
                </a:lnTo>
                <a:cubicBezTo>
                  <a:pt x="1037990" y="3596054"/>
                  <a:pt x="904371" y="3507788"/>
                  <a:pt x="827522" y="3374877"/>
                </a:cubicBezTo>
                <a:lnTo>
                  <a:pt x="65871" y="2055665"/>
                </a:lnTo>
                <a:cubicBezTo>
                  <a:pt x="-21956" y="1903768"/>
                  <a:pt x="-21956" y="1716594"/>
                  <a:pt x="65871" y="1564696"/>
                </a:cubicBezTo>
                <a:lnTo>
                  <a:pt x="827522" y="245486"/>
                </a:lnTo>
                <a:cubicBezTo>
                  <a:pt x="914988" y="93587"/>
                  <a:pt x="1077326" y="0"/>
                  <a:pt x="1252621" y="0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ill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29">
            <a:extLst>
              <a:ext uri="{FF2B5EF4-FFF2-40B4-BE49-F238E27FC236}">
                <a16:creationId xmlns:a16="http://schemas.microsoft.com/office/drawing/2014/main" id="{3504CA62-39E4-277E-8918-1EF611DB1E02}"/>
              </a:ext>
            </a:extLst>
          </p:cNvPr>
          <p:cNvSpPr/>
          <p:nvPr userDrawn="1"/>
        </p:nvSpPr>
        <p:spPr>
          <a:xfrm rot="5400000">
            <a:off x="7747151" y="579672"/>
            <a:ext cx="3797530" cy="42256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accent2"/>
            </a:bgClr>
          </a:patt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29">
            <a:extLst>
              <a:ext uri="{FF2B5EF4-FFF2-40B4-BE49-F238E27FC236}">
                <a16:creationId xmlns:a16="http://schemas.microsoft.com/office/drawing/2014/main" id="{03A15A24-CAC0-9556-6CBA-2619B86E2EDC}"/>
              </a:ext>
            </a:extLst>
          </p:cNvPr>
          <p:cNvSpPr/>
          <p:nvPr userDrawn="1"/>
        </p:nvSpPr>
        <p:spPr>
          <a:xfrm rot="5400000">
            <a:off x="9299199" y="244216"/>
            <a:ext cx="2201124" cy="2449292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498337"/>
            <a:ext cx="6683374" cy="1323439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2980229"/>
            <a:ext cx="6683374" cy="54451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Subtitle | Date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6AFE3C-CDEB-49AD-9008-753D882AABC4}"/>
              </a:ext>
            </a:extLst>
          </p:cNvPr>
          <p:cNvCxnSpPr>
            <a:cxnSpLocks/>
          </p:cNvCxnSpPr>
          <p:nvPr userDrawn="1"/>
        </p:nvCxnSpPr>
        <p:spPr>
          <a:xfrm>
            <a:off x="1843075" y="5788919"/>
            <a:ext cx="0" cy="45800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716C3C6-C616-7EFC-357F-6E4D38E8B9D4}"/>
              </a:ext>
            </a:extLst>
          </p:cNvPr>
          <p:cNvSpPr txBox="1">
            <a:spLocks/>
          </p:cNvSpPr>
          <p:nvPr userDrawn="1"/>
        </p:nvSpPr>
        <p:spPr>
          <a:xfrm>
            <a:off x="2038557" y="5788919"/>
            <a:ext cx="3642358" cy="4580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tx2"/>
                </a:solidFill>
              </a:rPr>
              <a:t>Developing therapeutics </a:t>
            </a:r>
            <a:br>
              <a:rPr lang="en-US" sz="1800" b="0">
                <a:solidFill>
                  <a:schemeClr val="tx2"/>
                </a:solidFill>
              </a:rPr>
            </a:br>
            <a:r>
              <a:rPr lang="en-US" sz="1800" b="0">
                <a:solidFill>
                  <a:schemeClr val="tx2"/>
                </a:solidFill>
              </a:rPr>
              <a:t>at</a:t>
            </a:r>
            <a:r>
              <a:rPr lang="uk-UA" sz="1800" b="0">
                <a:solidFill>
                  <a:schemeClr val="tx2"/>
                </a:solidFill>
              </a:rPr>
              <a:t> </a:t>
            </a:r>
            <a:r>
              <a:rPr lang="en-US" sz="1800" b="0">
                <a:solidFill>
                  <a:schemeClr val="tx2"/>
                </a:solidFill>
              </a:rPr>
              <a:t>the forefront of oncology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3BE7A4-6AB3-330C-CCBB-C4F927D6B20C}"/>
              </a:ext>
            </a:extLst>
          </p:cNvPr>
          <p:cNvGrpSpPr/>
          <p:nvPr userDrawn="1"/>
        </p:nvGrpSpPr>
        <p:grpSpPr>
          <a:xfrm>
            <a:off x="431800" y="5780874"/>
            <a:ext cx="1215793" cy="474091"/>
            <a:chOff x="419100" y="5519738"/>
            <a:chExt cx="1700254" cy="663003"/>
          </a:xfrm>
        </p:grpSpPr>
        <p:pic>
          <p:nvPicPr>
            <p:cNvPr id="7" name="Picture 6" descr="A white text with blue dots on a black background&#10;&#10;Description automatically generated">
              <a:extLst>
                <a:ext uri="{FF2B5EF4-FFF2-40B4-BE49-F238E27FC236}">
                  <a16:creationId xmlns:a16="http://schemas.microsoft.com/office/drawing/2014/main" id="{358E0060-3238-3B0F-CC2F-F70568933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5" t="40093" r="27969" b="40552"/>
            <a:stretch/>
          </p:blipFill>
          <p:spPr>
            <a:xfrm>
              <a:off x="419100" y="5519738"/>
              <a:ext cx="1700254" cy="466725"/>
            </a:xfrm>
            <a:prstGeom prst="rect">
              <a:avLst/>
            </a:prstGeom>
          </p:spPr>
        </p:pic>
        <p:pic>
          <p:nvPicPr>
            <p:cNvPr id="14" name="Zasób 1.png" descr="Zasób 1.png">
              <a:extLst>
                <a:ext uri="{FF2B5EF4-FFF2-40B4-BE49-F238E27FC236}">
                  <a16:creationId xmlns:a16="http://schemas.microsoft.com/office/drawing/2014/main" id="{D99D16D4-5A71-E41E-C94F-254B5AE17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378"/>
            <a:stretch/>
          </p:blipFill>
          <p:spPr>
            <a:xfrm>
              <a:off x="431800" y="6062663"/>
              <a:ext cx="1678028" cy="120078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22" name="Picture 21" descr="Obraz zawierający lek, Lek, medycyna, Lek na receptę&#10;&#10;Opis wygenerowany automatycznie">
            <a:extLst>
              <a:ext uri="{FF2B5EF4-FFF2-40B4-BE49-F238E27FC236}">
                <a16:creationId xmlns:a16="http://schemas.microsoft.com/office/drawing/2014/main" id="{94D0D37A-3598-A02F-1F73-4F69F2A273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31645" y="882335"/>
            <a:ext cx="4028540" cy="3620360"/>
          </a:xfrm>
          <a:custGeom>
            <a:avLst/>
            <a:gdLst>
              <a:gd name="connsiteX0" fmla="*/ 1252612 w 4028540"/>
              <a:gd name="connsiteY0" fmla="*/ 0 h 3620360"/>
              <a:gd name="connsiteX1" fmla="*/ 2775927 w 4028540"/>
              <a:gd name="connsiteY1" fmla="*/ 0 h 3620360"/>
              <a:gd name="connsiteX2" fmla="*/ 2840913 w 4028540"/>
              <a:gd name="connsiteY2" fmla="*/ 4318 h 3620360"/>
              <a:gd name="connsiteX3" fmla="*/ 3201019 w 4028540"/>
              <a:gd name="connsiteY3" fmla="*/ 245485 h 3620360"/>
              <a:gd name="connsiteX4" fmla="*/ 3962670 w 4028540"/>
              <a:gd name="connsiteY4" fmla="*/ 1565055 h 3620360"/>
              <a:gd name="connsiteX5" fmla="*/ 3962670 w 4028540"/>
              <a:gd name="connsiteY5" fmla="*/ 2056024 h 3620360"/>
              <a:gd name="connsiteX6" fmla="*/ 3201019 w 4028540"/>
              <a:gd name="connsiteY6" fmla="*/ 3374875 h 3620360"/>
              <a:gd name="connsiteX7" fmla="*/ 2775920 w 4028540"/>
              <a:gd name="connsiteY7" fmla="*/ 3620360 h 3620360"/>
              <a:gd name="connsiteX8" fmla="*/ 1252619 w 4028540"/>
              <a:gd name="connsiteY8" fmla="*/ 3620360 h 3620360"/>
              <a:gd name="connsiteX9" fmla="*/ 827520 w 4028540"/>
              <a:gd name="connsiteY9" fmla="*/ 3374875 h 3620360"/>
              <a:gd name="connsiteX10" fmla="*/ 65869 w 4028540"/>
              <a:gd name="connsiteY10" fmla="*/ 2055664 h 3620360"/>
              <a:gd name="connsiteX11" fmla="*/ 16467 w 4028540"/>
              <a:gd name="connsiteY11" fmla="*/ 1936229 h 3620360"/>
              <a:gd name="connsiteX12" fmla="*/ 0 w 4028540"/>
              <a:gd name="connsiteY12" fmla="*/ 1810189 h 3620360"/>
              <a:gd name="connsiteX13" fmla="*/ 0 w 4028540"/>
              <a:gd name="connsiteY13" fmla="*/ 1810170 h 3620360"/>
              <a:gd name="connsiteX14" fmla="*/ 16467 w 4028540"/>
              <a:gd name="connsiteY14" fmla="*/ 1684130 h 3620360"/>
              <a:gd name="connsiteX15" fmla="*/ 65869 w 4028540"/>
              <a:gd name="connsiteY15" fmla="*/ 1564695 h 3620360"/>
              <a:gd name="connsiteX16" fmla="*/ 827520 w 4028540"/>
              <a:gd name="connsiteY16" fmla="*/ 245485 h 3620360"/>
              <a:gd name="connsiteX17" fmla="*/ 1187612 w 4028540"/>
              <a:gd name="connsiteY17" fmla="*/ 4318 h 362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28540" h="3620360">
                <a:moveTo>
                  <a:pt x="1252612" y="0"/>
                </a:moveTo>
                <a:lnTo>
                  <a:pt x="2775927" y="0"/>
                </a:lnTo>
                <a:lnTo>
                  <a:pt x="2840913" y="4318"/>
                </a:lnTo>
                <a:cubicBezTo>
                  <a:pt x="2990551" y="24307"/>
                  <a:pt x="3124170" y="112574"/>
                  <a:pt x="3201019" y="245485"/>
                </a:cubicBezTo>
                <a:lnTo>
                  <a:pt x="3962670" y="1565055"/>
                </a:lnTo>
                <a:cubicBezTo>
                  <a:pt x="4050497" y="1716953"/>
                  <a:pt x="4050497" y="1904126"/>
                  <a:pt x="3962670" y="2056024"/>
                </a:cubicBezTo>
                <a:lnTo>
                  <a:pt x="3201019" y="3374875"/>
                </a:lnTo>
                <a:cubicBezTo>
                  <a:pt x="3113552" y="3526774"/>
                  <a:pt x="2951215" y="3620360"/>
                  <a:pt x="2775920" y="3620360"/>
                </a:cubicBezTo>
                <a:lnTo>
                  <a:pt x="1252619" y="3620360"/>
                </a:lnTo>
                <a:cubicBezTo>
                  <a:pt x="1077324" y="3620360"/>
                  <a:pt x="915347" y="3526774"/>
                  <a:pt x="827520" y="3374875"/>
                </a:cubicBezTo>
                <a:lnTo>
                  <a:pt x="65869" y="2055664"/>
                </a:lnTo>
                <a:cubicBezTo>
                  <a:pt x="43913" y="2017690"/>
                  <a:pt x="27445" y="1977510"/>
                  <a:pt x="16467" y="1936229"/>
                </a:cubicBezTo>
                <a:lnTo>
                  <a:pt x="0" y="1810189"/>
                </a:lnTo>
                <a:lnTo>
                  <a:pt x="0" y="1810170"/>
                </a:lnTo>
                <a:lnTo>
                  <a:pt x="16467" y="1684130"/>
                </a:lnTo>
                <a:cubicBezTo>
                  <a:pt x="27445" y="1642849"/>
                  <a:pt x="43913" y="1602670"/>
                  <a:pt x="65869" y="1564695"/>
                </a:cubicBezTo>
                <a:lnTo>
                  <a:pt x="827520" y="245485"/>
                </a:lnTo>
                <a:cubicBezTo>
                  <a:pt x="904054" y="112574"/>
                  <a:pt x="1037910" y="24307"/>
                  <a:pt x="1187612" y="4318"/>
                </a:cubicBezTo>
                <a:close/>
              </a:path>
            </a:pathLst>
          </a:custGeom>
          <a:effectLst>
            <a:outerShdw blurRad="63500" dir="2700000" sx="102000" sy="102000" algn="tl" rotWithShape="0">
              <a:prstClr val="black">
                <a:alpha val="25000"/>
              </a:prstClr>
            </a:outerShdw>
          </a:effec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713970-34ED-2776-42B9-9F89180FC4D4}"/>
              </a:ext>
            </a:extLst>
          </p:cNvPr>
          <p:cNvSpPr/>
          <p:nvPr userDrawn="1"/>
        </p:nvSpPr>
        <p:spPr>
          <a:xfrm rot="5400000">
            <a:off x="6557911" y="4752225"/>
            <a:ext cx="1784570" cy="2426983"/>
          </a:xfrm>
          <a:custGeom>
            <a:avLst/>
            <a:gdLst>
              <a:gd name="connsiteX0" fmla="*/ 0 w 1784570"/>
              <a:gd name="connsiteY0" fmla="*/ 1672346 h 2426983"/>
              <a:gd name="connsiteX1" fmla="*/ 0 w 1784570"/>
              <a:gd name="connsiteY1" fmla="*/ 754637 h 2426983"/>
              <a:gd name="connsiteX2" fmla="*/ 147892 w 1784570"/>
              <a:gd name="connsiteY2" fmla="*/ 498538 h 2426983"/>
              <a:gd name="connsiteX3" fmla="*/ 942863 w 1784570"/>
              <a:gd name="connsiteY3" fmla="*/ 39684 h 2426983"/>
              <a:gd name="connsiteX4" fmla="*/ 1238646 w 1784570"/>
              <a:gd name="connsiteY4" fmla="*/ 39684 h 2426983"/>
              <a:gd name="connsiteX5" fmla="*/ 1784570 w 1784570"/>
              <a:gd name="connsiteY5" fmla="*/ 354960 h 2426983"/>
              <a:gd name="connsiteX6" fmla="*/ 1784569 w 1784570"/>
              <a:gd name="connsiteY6" fmla="*/ 2071983 h 2426983"/>
              <a:gd name="connsiteX7" fmla="*/ 1238429 w 1784570"/>
              <a:gd name="connsiteY7" fmla="*/ 2387299 h 2426983"/>
              <a:gd name="connsiteX8" fmla="*/ 942646 w 1784570"/>
              <a:gd name="connsiteY8" fmla="*/ 2387299 h 2426983"/>
              <a:gd name="connsiteX9" fmla="*/ 147891 w 1784570"/>
              <a:gd name="connsiteY9" fmla="*/ 1928445 h 2426983"/>
              <a:gd name="connsiteX10" fmla="*/ 0 w 1784570"/>
              <a:gd name="connsiteY10" fmla="*/ 1672346 h 2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4570" h="2426983">
                <a:moveTo>
                  <a:pt x="0" y="1672346"/>
                </a:moveTo>
                <a:lnTo>
                  <a:pt x="0" y="754637"/>
                </a:lnTo>
                <a:cubicBezTo>
                  <a:pt x="0" y="649031"/>
                  <a:pt x="56381" y="551449"/>
                  <a:pt x="147892" y="498538"/>
                </a:cubicBezTo>
                <a:lnTo>
                  <a:pt x="942863" y="39684"/>
                </a:lnTo>
                <a:cubicBezTo>
                  <a:pt x="1034374" y="-13228"/>
                  <a:pt x="1147136" y="-13228"/>
                  <a:pt x="1238646" y="39684"/>
                </a:cubicBezTo>
                <a:lnTo>
                  <a:pt x="1784570" y="354960"/>
                </a:lnTo>
                <a:lnTo>
                  <a:pt x="1784569" y="2071983"/>
                </a:lnTo>
                <a:lnTo>
                  <a:pt x="1238429" y="2387299"/>
                </a:lnTo>
                <a:cubicBezTo>
                  <a:pt x="1146918" y="2440211"/>
                  <a:pt x="1034156" y="2440211"/>
                  <a:pt x="942646" y="2387299"/>
                </a:cubicBezTo>
                <a:lnTo>
                  <a:pt x="147891" y="1928445"/>
                </a:lnTo>
                <a:cubicBezTo>
                  <a:pt x="56381" y="1875751"/>
                  <a:pt x="0" y="1777952"/>
                  <a:pt x="0" y="1672346"/>
                </a:cubicBezTo>
                <a:close/>
              </a:path>
            </a:pathLst>
          </a:custGeom>
          <a:pattFill prst="dkDnDiag">
            <a:fgClr>
              <a:schemeClr val="accent2"/>
            </a:fgClr>
            <a:bgClr>
              <a:schemeClr val="accent1"/>
            </a:bgClr>
          </a:pattFill>
          <a:ln w="12700" cap="flat">
            <a:noFill/>
            <a:prstDash val="dash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La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29">
            <a:extLst>
              <a:ext uri="{FF2B5EF4-FFF2-40B4-BE49-F238E27FC236}">
                <a16:creationId xmlns:a16="http://schemas.microsoft.com/office/drawing/2014/main" id="{3504CA62-39E4-277E-8918-1EF611DB1E02}"/>
              </a:ext>
            </a:extLst>
          </p:cNvPr>
          <p:cNvSpPr/>
          <p:nvPr userDrawn="1"/>
        </p:nvSpPr>
        <p:spPr>
          <a:xfrm rot="5400000">
            <a:off x="7747151" y="579672"/>
            <a:ext cx="3797530" cy="42256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accent2"/>
            </a:bgClr>
          </a:patt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29">
            <a:extLst>
              <a:ext uri="{FF2B5EF4-FFF2-40B4-BE49-F238E27FC236}">
                <a16:creationId xmlns:a16="http://schemas.microsoft.com/office/drawing/2014/main" id="{03A15A24-CAC0-9556-6CBA-2619B86E2EDC}"/>
              </a:ext>
            </a:extLst>
          </p:cNvPr>
          <p:cNvSpPr/>
          <p:nvPr userDrawn="1"/>
        </p:nvSpPr>
        <p:spPr>
          <a:xfrm rot="5400000">
            <a:off x="9299199" y="244216"/>
            <a:ext cx="2201124" cy="2449292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498337"/>
            <a:ext cx="6683374" cy="1323439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2980229"/>
            <a:ext cx="6683374" cy="54451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Subtitle | Date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6AFE3C-CDEB-49AD-9008-753D882AABC4}"/>
              </a:ext>
            </a:extLst>
          </p:cNvPr>
          <p:cNvCxnSpPr>
            <a:cxnSpLocks/>
          </p:cNvCxnSpPr>
          <p:nvPr userDrawn="1"/>
        </p:nvCxnSpPr>
        <p:spPr>
          <a:xfrm>
            <a:off x="1843075" y="5788919"/>
            <a:ext cx="0" cy="45800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716C3C6-C616-7EFC-357F-6E4D38E8B9D4}"/>
              </a:ext>
            </a:extLst>
          </p:cNvPr>
          <p:cNvSpPr txBox="1">
            <a:spLocks/>
          </p:cNvSpPr>
          <p:nvPr userDrawn="1"/>
        </p:nvSpPr>
        <p:spPr>
          <a:xfrm>
            <a:off x="2038557" y="5788919"/>
            <a:ext cx="3642358" cy="4580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tx2"/>
                </a:solidFill>
              </a:rPr>
              <a:t>Developing therapeutics </a:t>
            </a:r>
            <a:br>
              <a:rPr lang="en-US" sz="1800" b="0">
                <a:solidFill>
                  <a:schemeClr val="tx2"/>
                </a:solidFill>
              </a:rPr>
            </a:br>
            <a:r>
              <a:rPr lang="en-US" sz="1800" b="0">
                <a:solidFill>
                  <a:schemeClr val="tx2"/>
                </a:solidFill>
              </a:rPr>
              <a:t>at</a:t>
            </a:r>
            <a:r>
              <a:rPr lang="uk-UA" sz="1800" b="0">
                <a:solidFill>
                  <a:schemeClr val="tx2"/>
                </a:solidFill>
              </a:rPr>
              <a:t> </a:t>
            </a:r>
            <a:r>
              <a:rPr lang="en-US" sz="1800" b="0">
                <a:solidFill>
                  <a:schemeClr val="tx2"/>
                </a:solidFill>
              </a:rPr>
              <a:t>the forefront of oncology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3BE7A4-6AB3-330C-CCBB-C4F927D6B20C}"/>
              </a:ext>
            </a:extLst>
          </p:cNvPr>
          <p:cNvGrpSpPr/>
          <p:nvPr userDrawn="1"/>
        </p:nvGrpSpPr>
        <p:grpSpPr>
          <a:xfrm>
            <a:off x="431800" y="5780874"/>
            <a:ext cx="1215793" cy="474091"/>
            <a:chOff x="419100" y="5519738"/>
            <a:chExt cx="1700254" cy="663003"/>
          </a:xfrm>
        </p:grpSpPr>
        <p:pic>
          <p:nvPicPr>
            <p:cNvPr id="7" name="Picture 6" descr="A white text with blue dots on a black background&#10;&#10;Description automatically generated">
              <a:extLst>
                <a:ext uri="{FF2B5EF4-FFF2-40B4-BE49-F238E27FC236}">
                  <a16:creationId xmlns:a16="http://schemas.microsoft.com/office/drawing/2014/main" id="{358E0060-3238-3B0F-CC2F-F70568933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5" t="40093" r="27969" b="40552"/>
            <a:stretch/>
          </p:blipFill>
          <p:spPr>
            <a:xfrm>
              <a:off x="419100" y="5519738"/>
              <a:ext cx="1700254" cy="466725"/>
            </a:xfrm>
            <a:prstGeom prst="rect">
              <a:avLst/>
            </a:prstGeom>
          </p:spPr>
        </p:pic>
        <p:pic>
          <p:nvPicPr>
            <p:cNvPr id="14" name="Zasób 1.png" descr="Zasób 1.png">
              <a:extLst>
                <a:ext uri="{FF2B5EF4-FFF2-40B4-BE49-F238E27FC236}">
                  <a16:creationId xmlns:a16="http://schemas.microsoft.com/office/drawing/2014/main" id="{D99D16D4-5A71-E41E-C94F-254B5AE17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378"/>
            <a:stretch/>
          </p:blipFill>
          <p:spPr>
            <a:xfrm>
              <a:off x="431800" y="6062663"/>
              <a:ext cx="1678028" cy="120078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5" name="Picture 14" descr="Obraz zawierający osoba, ubrania, Biały fartuch, chemia&#10;&#10;Opis wygenerowany automatycznie">
            <a:extLst>
              <a:ext uri="{FF2B5EF4-FFF2-40B4-BE49-F238E27FC236}">
                <a16:creationId xmlns:a16="http://schemas.microsoft.com/office/drawing/2014/main" id="{5CEDD879-800A-9583-3B0A-F6275EEF4B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31646" y="882335"/>
            <a:ext cx="4028538" cy="3620360"/>
          </a:xfrm>
          <a:custGeom>
            <a:avLst/>
            <a:gdLst>
              <a:gd name="connsiteX0" fmla="*/ 1252610 w 4028538"/>
              <a:gd name="connsiteY0" fmla="*/ 0 h 3620360"/>
              <a:gd name="connsiteX1" fmla="*/ 2775925 w 4028538"/>
              <a:gd name="connsiteY1" fmla="*/ 0 h 3620360"/>
              <a:gd name="connsiteX2" fmla="*/ 2840911 w 4028538"/>
              <a:gd name="connsiteY2" fmla="*/ 4318 h 3620360"/>
              <a:gd name="connsiteX3" fmla="*/ 3201017 w 4028538"/>
              <a:gd name="connsiteY3" fmla="*/ 245485 h 3620360"/>
              <a:gd name="connsiteX4" fmla="*/ 3962668 w 4028538"/>
              <a:gd name="connsiteY4" fmla="*/ 1565055 h 3620360"/>
              <a:gd name="connsiteX5" fmla="*/ 3962668 w 4028538"/>
              <a:gd name="connsiteY5" fmla="*/ 2056024 h 3620360"/>
              <a:gd name="connsiteX6" fmla="*/ 3201017 w 4028538"/>
              <a:gd name="connsiteY6" fmla="*/ 3374875 h 3620360"/>
              <a:gd name="connsiteX7" fmla="*/ 2775918 w 4028538"/>
              <a:gd name="connsiteY7" fmla="*/ 3620360 h 3620360"/>
              <a:gd name="connsiteX8" fmla="*/ 1252617 w 4028538"/>
              <a:gd name="connsiteY8" fmla="*/ 3620360 h 3620360"/>
              <a:gd name="connsiteX9" fmla="*/ 827518 w 4028538"/>
              <a:gd name="connsiteY9" fmla="*/ 3374875 h 3620360"/>
              <a:gd name="connsiteX10" fmla="*/ 65867 w 4028538"/>
              <a:gd name="connsiteY10" fmla="*/ 2055664 h 3620360"/>
              <a:gd name="connsiteX11" fmla="*/ 16465 w 4028538"/>
              <a:gd name="connsiteY11" fmla="*/ 1936229 h 3620360"/>
              <a:gd name="connsiteX12" fmla="*/ 0 w 4028538"/>
              <a:gd name="connsiteY12" fmla="*/ 1810204 h 3620360"/>
              <a:gd name="connsiteX13" fmla="*/ 0 w 4028538"/>
              <a:gd name="connsiteY13" fmla="*/ 1810155 h 3620360"/>
              <a:gd name="connsiteX14" fmla="*/ 16465 w 4028538"/>
              <a:gd name="connsiteY14" fmla="*/ 1684130 h 3620360"/>
              <a:gd name="connsiteX15" fmla="*/ 65867 w 4028538"/>
              <a:gd name="connsiteY15" fmla="*/ 1564695 h 3620360"/>
              <a:gd name="connsiteX16" fmla="*/ 827518 w 4028538"/>
              <a:gd name="connsiteY16" fmla="*/ 245485 h 3620360"/>
              <a:gd name="connsiteX17" fmla="*/ 1187610 w 4028538"/>
              <a:gd name="connsiteY17" fmla="*/ 4318 h 362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28538" h="3620360">
                <a:moveTo>
                  <a:pt x="1252610" y="0"/>
                </a:moveTo>
                <a:lnTo>
                  <a:pt x="2775925" y="0"/>
                </a:lnTo>
                <a:lnTo>
                  <a:pt x="2840911" y="4318"/>
                </a:lnTo>
                <a:cubicBezTo>
                  <a:pt x="2990549" y="24307"/>
                  <a:pt x="3124168" y="112574"/>
                  <a:pt x="3201017" y="245485"/>
                </a:cubicBezTo>
                <a:lnTo>
                  <a:pt x="3962668" y="1565055"/>
                </a:lnTo>
                <a:cubicBezTo>
                  <a:pt x="4050495" y="1716953"/>
                  <a:pt x="4050495" y="1904126"/>
                  <a:pt x="3962668" y="2056024"/>
                </a:cubicBezTo>
                <a:lnTo>
                  <a:pt x="3201017" y="3374875"/>
                </a:lnTo>
                <a:cubicBezTo>
                  <a:pt x="3113550" y="3526774"/>
                  <a:pt x="2951213" y="3620360"/>
                  <a:pt x="2775918" y="3620360"/>
                </a:cubicBezTo>
                <a:lnTo>
                  <a:pt x="1252617" y="3620360"/>
                </a:lnTo>
                <a:cubicBezTo>
                  <a:pt x="1077322" y="3620360"/>
                  <a:pt x="915345" y="3526774"/>
                  <a:pt x="827518" y="3374875"/>
                </a:cubicBezTo>
                <a:lnTo>
                  <a:pt x="65867" y="2055664"/>
                </a:lnTo>
                <a:cubicBezTo>
                  <a:pt x="43911" y="2017690"/>
                  <a:pt x="27443" y="1977510"/>
                  <a:pt x="16465" y="1936229"/>
                </a:cubicBezTo>
                <a:lnTo>
                  <a:pt x="0" y="1810204"/>
                </a:lnTo>
                <a:lnTo>
                  <a:pt x="0" y="1810155"/>
                </a:lnTo>
                <a:lnTo>
                  <a:pt x="16465" y="1684130"/>
                </a:lnTo>
                <a:cubicBezTo>
                  <a:pt x="27443" y="1642849"/>
                  <a:pt x="43911" y="1602670"/>
                  <a:pt x="65867" y="1564695"/>
                </a:cubicBezTo>
                <a:lnTo>
                  <a:pt x="827518" y="245485"/>
                </a:lnTo>
                <a:cubicBezTo>
                  <a:pt x="904052" y="112574"/>
                  <a:pt x="1037908" y="24307"/>
                  <a:pt x="1187610" y="4318"/>
                </a:cubicBezTo>
                <a:close/>
              </a:path>
            </a:pathLst>
          </a:custGeom>
          <a:effectLst>
            <a:outerShdw blurRad="63500" dir="2700000" sx="102000" sy="102000" algn="tl" rotWithShape="0">
              <a:prstClr val="black">
                <a:alpha val="25000"/>
              </a:prstClr>
            </a:outerShdw>
          </a:effec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CDDD5D-2A94-D74F-3EAC-2B2192583109}"/>
              </a:ext>
            </a:extLst>
          </p:cNvPr>
          <p:cNvSpPr/>
          <p:nvPr userDrawn="1"/>
        </p:nvSpPr>
        <p:spPr>
          <a:xfrm rot="5400000">
            <a:off x="6557911" y="4752225"/>
            <a:ext cx="1784570" cy="2426983"/>
          </a:xfrm>
          <a:custGeom>
            <a:avLst/>
            <a:gdLst>
              <a:gd name="connsiteX0" fmla="*/ 0 w 1784570"/>
              <a:gd name="connsiteY0" fmla="*/ 1672346 h 2426983"/>
              <a:gd name="connsiteX1" fmla="*/ 0 w 1784570"/>
              <a:gd name="connsiteY1" fmla="*/ 754637 h 2426983"/>
              <a:gd name="connsiteX2" fmla="*/ 147892 w 1784570"/>
              <a:gd name="connsiteY2" fmla="*/ 498538 h 2426983"/>
              <a:gd name="connsiteX3" fmla="*/ 942863 w 1784570"/>
              <a:gd name="connsiteY3" fmla="*/ 39684 h 2426983"/>
              <a:gd name="connsiteX4" fmla="*/ 1238646 w 1784570"/>
              <a:gd name="connsiteY4" fmla="*/ 39684 h 2426983"/>
              <a:gd name="connsiteX5" fmla="*/ 1784570 w 1784570"/>
              <a:gd name="connsiteY5" fmla="*/ 354960 h 2426983"/>
              <a:gd name="connsiteX6" fmla="*/ 1784569 w 1784570"/>
              <a:gd name="connsiteY6" fmla="*/ 2071983 h 2426983"/>
              <a:gd name="connsiteX7" fmla="*/ 1238429 w 1784570"/>
              <a:gd name="connsiteY7" fmla="*/ 2387299 h 2426983"/>
              <a:gd name="connsiteX8" fmla="*/ 942646 w 1784570"/>
              <a:gd name="connsiteY8" fmla="*/ 2387299 h 2426983"/>
              <a:gd name="connsiteX9" fmla="*/ 147891 w 1784570"/>
              <a:gd name="connsiteY9" fmla="*/ 1928445 h 2426983"/>
              <a:gd name="connsiteX10" fmla="*/ 0 w 1784570"/>
              <a:gd name="connsiteY10" fmla="*/ 1672346 h 2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4570" h="2426983">
                <a:moveTo>
                  <a:pt x="0" y="1672346"/>
                </a:moveTo>
                <a:lnTo>
                  <a:pt x="0" y="754637"/>
                </a:lnTo>
                <a:cubicBezTo>
                  <a:pt x="0" y="649031"/>
                  <a:pt x="56381" y="551449"/>
                  <a:pt x="147892" y="498538"/>
                </a:cubicBezTo>
                <a:lnTo>
                  <a:pt x="942863" y="39684"/>
                </a:lnTo>
                <a:cubicBezTo>
                  <a:pt x="1034374" y="-13228"/>
                  <a:pt x="1147136" y="-13228"/>
                  <a:pt x="1238646" y="39684"/>
                </a:cubicBezTo>
                <a:lnTo>
                  <a:pt x="1784570" y="354960"/>
                </a:lnTo>
                <a:lnTo>
                  <a:pt x="1784569" y="2071983"/>
                </a:lnTo>
                <a:lnTo>
                  <a:pt x="1238429" y="2387299"/>
                </a:lnTo>
                <a:cubicBezTo>
                  <a:pt x="1146918" y="2440211"/>
                  <a:pt x="1034156" y="2440211"/>
                  <a:pt x="942646" y="2387299"/>
                </a:cubicBezTo>
                <a:lnTo>
                  <a:pt x="147891" y="1928445"/>
                </a:lnTo>
                <a:cubicBezTo>
                  <a:pt x="56381" y="1875751"/>
                  <a:pt x="0" y="1777952"/>
                  <a:pt x="0" y="1672346"/>
                </a:cubicBezTo>
                <a:close/>
              </a:path>
            </a:pathLst>
          </a:custGeom>
          <a:pattFill prst="dkDnDiag">
            <a:fgClr>
              <a:schemeClr val="accent2"/>
            </a:fgClr>
            <a:bgClr>
              <a:schemeClr val="accent1"/>
            </a:bgClr>
          </a:pattFill>
          <a:ln w="12700" cap="flat">
            <a:noFill/>
            <a:prstDash val="dash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8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Generic pattern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29">
            <a:extLst>
              <a:ext uri="{FF2B5EF4-FFF2-40B4-BE49-F238E27FC236}">
                <a16:creationId xmlns:a16="http://schemas.microsoft.com/office/drawing/2014/main" id="{3504CA62-39E4-277E-8918-1EF611DB1E02}"/>
              </a:ext>
            </a:extLst>
          </p:cNvPr>
          <p:cNvSpPr/>
          <p:nvPr userDrawn="1"/>
        </p:nvSpPr>
        <p:spPr>
          <a:xfrm rot="5400000">
            <a:off x="7747151" y="579672"/>
            <a:ext cx="3797530" cy="42256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accent2"/>
            </a:bgClr>
          </a:patt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29">
            <a:extLst>
              <a:ext uri="{FF2B5EF4-FFF2-40B4-BE49-F238E27FC236}">
                <a16:creationId xmlns:a16="http://schemas.microsoft.com/office/drawing/2014/main" id="{03A15A24-CAC0-9556-6CBA-2619B86E2EDC}"/>
              </a:ext>
            </a:extLst>
          </p:cNvPr>
          <p:cNvSpPr/>
          <p:nvPr userDrawn="1"/>
        </p:nvSpPr>
        <p:spPr>
          <a:xfrm rot="5400000">
            <a:off x="9299199" y="244216"/>
            <a:ext cx="2201124" cy="2449292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498336"/>
            <a:ext cx="6683374" cy="1323439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2980229"/>
            <a:ext cx="6683374" cy="54451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Subtitle | Date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4F4083-C19F-C857-FE33-ABB3F151C48A}"/>
              </a:ext>
            </a:extLst>
          </p:cNvPr>
          <p:cNvGrpSpPr/>
          <p:nvPr userDrawn="1"/>
        </p:nvGrpSpPr>
        <p:grpSpPr>
          <a:xfrm>
            <a:off x="7631644" y="730144"/>
            <a:ext cx="4028541" cy="3924745"/>
            <a:chOff x="7631644" y="730144"/>
            <a:chExt cx="4028541" cy="3924745"/>
          </a:xfr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7" name="Graphic 29">
              <a:extLst>
                <a:ext uri="{FF2B5EF4-FFF2-40B4-BE49-F238E27FC236}">
                  <a16:creationId xmlns:a16="http://schemas.microsoft.com/office/drawing/2014/main" id="{288CEF8B-9C57-409C-8297-A35CA34DDF7C}"/>
                </a:ext>
              </a:extLst>
            </p:cNvPr>
            <p:cNvSpPr/>
            <p:nvPr/>
          </p:nvSpPr>
          <p:spPr>
            <a:xfrm rot="5400000">
              <a:off x="7835735" y="678244"/>
              <a:ext cx="3620360" cy="4028541"/>
            </a:xfrm>
            <a:custGeom>
              <a:avLst/>
              <a:gdLst>
                <a:gd name="connsiteX0" fmla="*/ 0 w 4804151"/>
                <a:gd name="connsiteY0" fmla="*/ 1662204 h 5345801"/>
                <a:gd name="connsiteX1" fmla="*/ 0 w 4804151"/>
                <a:gd name="connsiteY1" fmla="*/ 3683598 h 5345801"/>
                <a:gd name="connsiteX2" fmla="*/ 325754 w 4804151"/>
                <a:gd name="connsiteY2" fmla="*/ 4247696 h 5345801"/>
                <a:gd name="connsiteX3" fmla="*/ 2076322 w 4804151"/>
                <a:gd name="connsiteY3" fmla="*/ 5258393 h 5345801"/>
                <a:gd name="connsiteX4" fmla="*/ 2727829 w 4804151"/>
                <a:gd name="connsiteY4" fmla="*/ 5258393 h 5345801"/>
                <a:gd name="connsiteX5" fmla="*/ 4478398 w 4804151"/>
                <a:gd name="connsiteY5" fmla="*/ 4247696 h 5345801"/>
                <a:gd name="connsiteX6" fmla="*/ 4804151 w 4804151"/>
                <a:gd name="connsiteY6" fmla="*/ 3683598 h 5345801"/>
                <a:gd name="connsiteX7" fmla="*/ 4804151 w 4804151"/>
                <a:gd name="connsiteY7" fmla="*/ 1662204 h 5345801"/>
                <a:gd name="connsiteX8" fmla="*/ 4478398 w 4804151"/>
                <a:gd name="connsiteY8" fmla="*/ 1098106 h 5345801"/>
                <a:gd name="connsiteX9" fmla="*/ 2728307 w 4804151"/>
                <a:gd name="connsiteY9" fmla="*/ 87409 h 5345801"/>
                <a:gd name="connsiteX10" fmla="*/ 2076799 w 4804151"/>
                <a:gd name="connsiteY10" fmla="*/ 87409 h 5345801"/>
                <a:gd name="connsiteX11" fmla="*/ 325754 w 4804151"/>
                <a:gd name="connsiteY11" fmla="*/ 1098106 h 5345801"/>
                <a:gd name="connsiteX12" fmla="*/ 0 w 4804151"/>
                <a:gd name="connsiteY12" fmla="*/ 1662204 h 53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151" h="5345801">
                  <a:moveTo>
                    <a:pt x="0" y="1662204"/>
                  </a:moveTo>
                  <a:lnTo>
                    <a:pt x="0" y="3683598"/>
                  </a:lnTo>
                  <a:cubicBezTo>
                    <a:pt x="0" y="3916211"/>
                    <a:pt x="124188" y="4131629"/>
                    <a:pt x="325754" y="4247696"/>
                  </a:cubicBezTo>
                  <a:lnTo>
                    <a:pt x="2076322" y="5258393"/>
                  </a:lnTo>
                  <a:cubicBezTo>
                    <a:pt x="2277888" y="5374938"/>
                    <a:pt x="2526263" y="5374938"/>
                    <a:pt x="2727829" y="5258393"/>
                  </a:cubicBezTo>
                  <a:lnTo>
                    <a:pt x="4478398" y="4247696"/>
                  </a:lnTo>
                  <a:cubicBezTo>
                    <a:pt x="4679964" y="4131151"/>
                    <a:pt x="4804151" y="3916211"/>
                    <a:pt x="4804151" y="3683598"/>
                  </a:cubicBezTo>
                  <a:lnTo>
                    <a:pt x="4804151" y="1662204"/>
                  </a:lnTo>
                  <a:cubicBezTo>
                    <a:pt x="4804151" y="1429591"/>
                    <a:pt x="4679964" y="1214173"/>
                    <a:pt x="4478398" y="1098106"/>
                  </a:cubicBezTo>
                  <a:lnTo>
                    <a:pt x="2728307" y="87409"/>
                  </a:lnTo>
                  <a:cubicBezTo>
                    <a:pt x="2526741" y="-29136"/>
                    <a:pt x="2278366" y="-29136"/>
                    <a:pt x="2076799" y="87409"/>
                  </a:cubicBezTo>
                  <a:lnTo>
                    <a:pt x="325754" y="1098106"/>
                  </a:lnTo>
                  <a:cubicBezTo>
                    <a:pt x="124188" y="1214651"/>
                    <a:pt x="0" y="1429591"/>
                    <a:pt x="0" y="1662204"/>
                  </a:cubicBez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4" name="Picture 13" descr="A pattern of colorful circles&#10;&#10;Description automatically generated">
              <a:extLst>
                <a:ext uri="{FF2B5EF4-FFF2-40B4-BE49-F238E27FC236}">
                  <a16:creationId xmlns:a16="http://schemas.microsoft.com/office/drawing/2014/main" id="{6ED8BC03-3C05-E2CF-1E16-0800361DE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900000">
              <a:off x="7683649" y="730144"/>
              <a:ext cx="3924531" cy="3924745"/>
            </a:xfrm>
            <a:custGeom>
              <a:avLst/>
              <a:gdLst>
                <a:gd name="connsiteX0" fmla="*/ 2703688 w 3924531"/>
                <a:gd name="connsiteY0" fmla="*/ 143814 h 3924745"/>
                <a:gd name="connsiteX1" fmla="*/ 3780826 w 3924531"/>
                <a:gd name="connsiteY1" fmla="*/ 1220951 h 3924745"/>
                <a:gd name="connsiteX2" fmla="*/ 3907831 w 3924531"/>
                <a:gd name="connsiteY2" fmla="*/ 1695125 h 3924745"/>
                <a:gd name="connsiteX3" fmla="*/ 3513323 w 3924531"/>
                <a:gd name="connsiteY3" fmla="*/ 3166770 h 3924745"/>
                <a:gd name="connsiteX4" fmla="*/ 3166155 w 3924531"/>
                <a:gd name="connsiteY4" fmla="*/ 3513939 h 3924745"/>
                <a:gd name="connsiteX5" fmla="*/ 1695018 w 3924531"/>
                <a:gd name="connsiteY5" fmla="*/ 3907938 h 3924745"/>
                <a:gd name="connsiteX6" fmla="*/ 1220845 w 3924531"/>
                <a:gd name="connsiteY6" fmla="*/ 3780932 h 3924745"/>
                <a:gd name="connsiteX7" fmla="*/ 143707 w 3924531"/>
                <a:gd name="connsiteY7" fmla="*/ 2703795 h 3924745"/>
                <a:gd name="connsiteX8" fmla="*/ 16701 w 3924531"/>
                <a:gd name="connsiteY8" fmla="*/ 2229621 h 3924745"/>
                <a:gd name="connsiteX9" fmla="*/ 410955 w 3924531"/>
                <a:gd name="connsiteY9" fmla="*/ 758229 h 3924745"/>
                <a:gd name="connsiteX10" fmla="*/ 758123 w 3924531"/>
                <a:gd name="connsiteY10" fmla="*/ 411062 h 3924745"/>
                <a:gd name="connsiteX11" fmla="*/ 2229514 w 3924531"/>
                <a:gd name="connsiteY11" fmla="*/ 16808 h 3924745"/>
                <a:gd name="connsiteX12" fmla="*/ 2703688 w 3924531"/>
                <a:gd name="connsiteY12" fmla="*/ 143814 h 392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531" h="3924745">
                  <a:moveTo>
                    <a:pt x="2703688" y="143814"/>
                  </a:moveTo>
                  <a:lnTo>
                    <a:pt x="3780826" y="1220951"/>
                  </a:lnTo>
                  <a:cubicBezTo>
                    <a:pt x="3904777" y="1344903"/>
                    <a:pt x="3953136" y="1525614"/>
                    <a:pt x="3907831" y="1695125"/>
                  </a:cubicBezTo>
                  <a:lnTo>
                    <a:pt x="3513323" y="3166770"/>
                  </a:lnTo>
                  <a:cubicBezTo>
                    <a:pt x="3468017" y="3336282"/>
                    <a:pt x="3335666" y="3468633"/>
                    <a:pt x="3166155" y="3513939"/>
                  </a:cubicBezTo>
                  <a:lnTo>
                    <a:pt x="1695018" y="3907938"/>
                  </a:lnTo>
                  <a:cubicBezTo>
                    <a:pt x="1525761" y="3953498"/>
                    <a:pt x="1344796" y="3904884"/>
                    <a:pt x="1220845" y="3780932"/>
                  </a:cubicBezTo>
                  <a:lnTo>
                    <a:pt x="143707" y="2703795"/>
                  </a:lnTo>
                  <a:cubicBezTo>
                    <a:pt x="19755" y="2579843"/>
                    <a:pt x="-28605" y="2399132"/>
                    <a:pt x="16701" y="2229621"/>
                  </a:cubicBezTo>
                  <a:lnTo>
                    <a:pt x="410955" y="758229"/>
                  </a:lnTo>
                  <a:cubicBezTo>
                    <a:pt x="456260" y="588718"/>
                    <a:pt x="588612" y="456367"/>
                    <a:pt x="758123" y="411062"/>
                  </a:cubicBezTo>
                  <a:lnTo>
                    <a:pt x="2229514" y="16808"/>
                  </a:lnTo>
                  <a:cubicBezTo>
                    <a:pt x="2398771" y="-28752"/>
                    <a:pt x="2579736" y="19862"/>
                    <a:pt x="2703688" y="143814"/>
                  </a:cubicBezTo>
                  <a:close/>
                </a:path>
              </a:pathLst>
            </a:cu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F6E3D1-85C8-5327-B9DA-958086971431}"/>
              </a:ext>
            </a:extLst>
          </p:cNvPr>
          <p:cNvCxnSpPr>
            <a:cxnSpLocks/>
          </p:cNvCxnSpPr>
          <p:nvPr userDrawn="1"/>
        </p:nvCxnSpPr>
        <p:spPr>
          <a:xfrm>
            <a:off x="1843075" y="5788919"/>
            <a:ext cx="0" cy="45800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C1C14E93-212A-A687-BEDF-C9E9861500A0}"/>
              </a:ext>
            </a:extLst>
          </p:cNvPr>
          <p:cNvSpPr txBox="1">
            <a:spLocks/>
          </p:cNvSpPr>
          <p:nvPr userDrawn="1"/>
        </p:nvSpPr>
        <p:spPr>
          <a:xfrm>
            <a:off x="2038557" y="5788919"/>
            <a:ext cx="3642358" cy="4580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tx2"/>
                </a:solidFill>
              </a:rPr>
              <a:t>Developing therapeutics </a:t>
            </a:r>
            <a:br>
              <a:rPr lang="en-US" sz="1800" b="0">
                <a:solidFill>
                  <a:schemeClr val="tx2"/>
                </a:solidFill>
              </a:rPr>
            </a:br>
            <a:r>
              <a:rPr lang="en-US" sz="1800" b="0">
                <a:solidFill>
                  <a:schemeClr val="tx2"/>
                </a:solidFill>
              </a:rPr>
              <a:t>at</a:t>
            </a:r>
            <a:r>
              <a:rPr lang="uk-UA" sz="1800" b="0">
                <a:solidFill>
                  <a:schemeClr val="tx2"/>
                </a:solidFill>
              </a:rPr>
              <a:t> </a:t>
            </a:r>
            <a:r>
              <a:rPr lang="en-US" sz="1800" b="0">
                <a:solidFill>
                  <a:schemeClr val="tx2"/>
                </a:solidFill>
              </a:rPr>
              <a:t>the forefront of oncology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7389C-8FC4-0BC9-EF15-B63821557D8F}"/>
              </a:ext>
            </a:extLst>
          </p:cNvPr>
          <p:cNvGrpSpPr/>
          <p:nvPr userDrawn="1"/>
        </p:nvGrpSpPr>
        <p:grpSpPr>
          <a:xfrm>
            <a:off x="431800" y="5780874"/>
            <a:ext cx="1215793" cy="474091"/>
            <a:chOff x="419100" y="5519738"/>
            <a:chExt cx="1700254" cy="663003"/>
          </a:xfrm>
        </p:grpSpPr>
        <p:pic>
          <p:nvPicPr>
            <p:cNvPr id="15" name="Picture 14" descr="A white text with blue dots on a black background&#10;&#10;Description automatically generated">
              <a:extLst>
                <a:ext uri="{FF2B5EF4-FFF2-40B4-BE49-F238E27FC236}">
                  <a16:creationId xmlns:a16="http://schemas.microsoft.com/office/drawing/2014/main" id="{146854C6-E42D-ADF7-4468-6527D689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5" t="40093" r="27969" b="40552"/>
            <a:stretch/>
          </p:blipFill>
          <p:spPr>
            <a:xfrm>
              <a:off x="419100" y="5519738"/>
              <a:ext cx="1700254" cy="466725"/>
            </a:xfrm>
            <a:prstGeom prst="rect">
              <a:avLst/>
            </a:prstGeom>
          </p:spPr>
        </p:pic>
        <p:pic>
          <p:nvPicPr>
            <p:cNvPr id="16" name="Zasób 1.png" descr="Zasób 1.png">
              <a:extLst>
                <a:ext uri="{FF2B5EF4-FFF2-40B4-BE49-F238E27FC236}">
                  <a16:creationId xmlns:a16="http://schemas.microsoft.com/office/drawing/2014/main" id="{65AE8A77-F220-19AB-C601-8285D897F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1378"/>
            <a:stretch/>
          </p:blipFill>
          <p:spPr>
            <a:xfrm>
              <a:off x="431800" y="6062663"/>
              <a:ext cx="1678028" cy="12007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3773DD-68FF-9F1E-8D2D-5BEC131A8EBE}"/>
              </a:ext>
            </a:extLst>
          </p:cNvPr>
          <p:cNvSpPr/>
          <p:nvPr userDrawn="1"/>
        </p:nvSpPr>
        <p:spPr>
          <a:xfrm rot="5400000">
            <a:off x="6557911" y="4752225"/>
            <a:ext cx="1784570" cy="2426983"/>
          </a:xfrm>
          <a:custGeom>
            <a:avLst/>
            <a:gdLst>
              <a:gd name="connsiteX0" fmla="*/ 0 w 1784570"/>
              <a:gd name="connsiteY0" fmla="*/ 1672346 h 2426983"/>
              <a:gd name="connsiteX1" fmla="*/ 0 w 1784570"/>
              <a:gd name="connsiteY1" fmla="*/ 754637 h 2426983"/>
              <a:gd name="connsiteX2" fmla="*/ 147892 w 1784570"/>
              <a:gd name="connsiteY2" fmla="*/ 498538 h 2426983"/>
              <a:gd name="connsiteX3" fmla="*/ 942863 w 1784570"/>
              <a:gd name="connsiteY3" fmla="*/ 39684 h 2426983"/>
              <a:gd name="connsiteX4" fmla="*/ 1238646 w 1784570"/>
              <a:gd name="connsiteY4" fmla="*/ 39684 h 2426983"/>
              <a:gd name="connsiteX5" fmla="*/ 1784570 w 1784570"/>
              <a:gd name="connsiteY5" fmla="*/ 354960 h 2426983"/>
              <a:gd name="connsiteX6" fmla="*/ 1784569 w 1784570"/>
              <a:gd name="connsiteY6" fmla="*/ 2071983 h 2426983"/>
              <a:gd name="connsiteX7" fmla="*/ 1238429 w 1784570"/>
              <a:gd name="connsiteY7" fmla="*/ 2387299 h 2426983"/>
              <a:gd name="connsiteX8" fmla="*/ 942646 w 1784570"/>
              <a:gd name="connsiteY8" fmla="*/ 2387299 h 2426983"/>
              <a:gd name="connsiteX9" fmla="*/ 147891 w 1784570"/>
              <a:gd name="connsiteY9" fmla="*/ 1928445 h 2426983"/>
              <a:gd name="connsiteX10" fmla="*/ 0 w 1784570"/>
              <a:gd name="connsiteY10" fmla="*/ 1672346 h 2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4570" h="2426983">
                <a:moveTo>
                  <a:pt x="0" y="1672346"/>
                </a:moveTo>
                <a:lnTo>
                  <a:pt x="0" y="754637"/>
                </a:lnTo>
                <a:cubicBezTo>
                  <a:pt x="0" y="649031"/>
                  <a:pt x="56381" y="551449"/>
                  <a:pt x="147892" y="498538"/>
                </a:cubicBezTo>
                <a:lnTo>
                  <a:pt x="942863" y="39684"/>
                </a:lnTo>
                <a:cubicBezTo>
                  <a:pt x="1034374" y="-13228"/>
                  <a:pt x="1147136" y="-13228"/>
                  <a:pt x="1238646" y="39684"/>
                </a:cubicBezTo>
                <a:lnTo>
                  <a:pt x="1784570" y="354960"/>
                </a:lnTo>
                <a:lnTo>
                  <a:pt x="1784569" y="2071983"/>
                </a:lnTo>
                <a:lnTo>
                  <a:pt x="1238429" y="2387299"/>
                </a:lnTo>
                <a:cubicBezTo>
                  <a:pt x="1146918" y="2440211"/>
                  <a:pt x="1034156" y="2440211"/>
                  <a:pt x="942646" y="2387299"/>
                </a:cubicBezTo>
                <a:lnTo>
                  <a:pt x="147891" y="1928445"/>
                </a:lnTo>
                <a:cubicBezTo>
                  <a:pt x="56381" y="1875751"/>
                  <a:pt x="0" y="1777952"/>
                  <a:pt x="0" y="1672346"/>
                </a:cubicBezTo>
                <a:close/>
              </a:path>
            </a:pathLst>
          </a:custGeom>
          <a:pattFill prst="dkDnDiag">
            <a:fgClr>
              <a:schemeClr val="accent2"/>
            </a:fgClr>
            <a:bgClr>
              <a:schemeClr val="accent1"/>
            </a:bgClr>
          </a:pattFill>
          <a:ln w="12700" cap="flat">
            <a:noFill/>
            <a:prstDash val="dash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8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Generic pattern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Zasób 1.png" descr="Zasób 1.png">
            <a:extLst>
              <a:ext uri="{FF2B5EF4-FFF2-40B4-BE49-F238E27FC236}">
                <a16:creationId xmlns:a16="http://schemas.microsoft.com/office/drawing/2014/main" id="{8CDCAB7B-08A8-BC97-657A-06FFCC8E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75"/>
          <a:stretch/>
        </p:blipFill>
        <p:spPr>
          <a:xfrm>
            <a:off x="440881" y="5788919"/>
            <a:ext cx="1199900" cy="4660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4BBDB97-00A4-0F4B-2116-71E2E51A2108}"/>
              </a:ext>
            </a:extLst>
          </p:cNvPr>
          <p:cNvGrpSpPr/>
          <p:nvPr userDrawn="1"/>
        </p:nvGrpSpPr>
        <p:grpSpPr>
          <a:xfrm>
            <a:off x="7734303" y="160392"/>
            <a:ext cx="3637132" cy="3268608"/>
            <a:chOff x="584565" y="5047446"/>
            <a:chExt cx="5264129" cy="4730754"/>
          </a:xfrm>
        </p:grpSpPr>
        <p:sp>
          <p:nvSpPr>
            <p:cNvPr id="27" name="Graphic 29">
              <a:extLst>
                <a:ext uri="{FF2B5EF4-FFF2-40B4-BE49-F238E27FC236}">
                  <a16:creationId xmlns:a16="http://schemas.microsoft.com/office/drawing/2014/main" id="{D1BB07C9-50DF-3EAB-1C65-A1AFE90E58A7}"/>
                </a:ext>
              </a:extLst>
            </p:cNvPr>
            <p:cNvSpPr/>
            <p:nvPr userDrawn="1"/>
          </p:nvSpPr>
          <p:spPr>
            <a:xfrm rot="5400000">
              <a:off x="877238" y="4809674"/>
              <a:ext cx="4678780" cy="5206293"/>
            </a:xfrm>
            <a:custGeom>
              <a:avLst/>
              <a:gdLst>
                <a:gd name="connsiteX0" fmla="*/ 0 w 4804151"/>
                <a:gd name="connsiteY0" fmla="*/ 1662204 h 5345801"/>
                <a:gd name="connsiteX1" fmla="*/ 0 w 4804151"/>
                <a:gd name="connsiteY1" fmla="*/ 3683598 h 5345801"/>
                <a:gd name="connsiteX2" fmla="*/ 325754 w 4804151"/>
                <a:gd name="connsiteY2" fmla="*/ 4247696 h 5345801"/>
                <a:gd name="connsiteX3" fmla="*/ 2076322 w 4804151"/>
                <a:gd name="connsiteY3" fmla="*/ 5258393 h 5345801"/>
                <a:gd name="connsiteX4" fmla="*/ 2727829 w 4804151"/>
                <a:gd name="connsiteY4" fmla="*/ 5258393 h 5345801"/>
                <a:gd name="connsiteX5" fmla="*/ 4478398 w 4804151"/>
                <a:gd name="connsiteY5" fmla="*/ 4247696 h 5345801"/>
                <a:gd name="connsiteX6" fmla="*/ 4804151 w 4804151"/>
                <a:gd name="connsiteY6" fmla="*/ 3683598 h 5345801"/>
                <a:gd name="connsiteX7" fmla="*/ 4804151 w 4804151"/>
                <a:gd name="connsiteY7" fmla="*/ 1662204 h 5345801"/>
                <a:gd name="connsiteX8" fmla="*/ 4478398 w 4804151"/>
                <a:gd name="connsiteY8" fmla="*/ 1098106 h 5345801"/>
                <a:gd name="connsiteX9" fmla="*/ 2728307 w 4804151"/>
                <a:gd name="connsiteY9" fmla="*/ 87409 h 5345801"/>
                <a:gd name="connsiteX10" fmla="*/ 2076799 w 4804151"/>
                <a:gd name="connsiteY10" fmla="*/ 87409 h 5345801"/>
                <a:gd name="connsiteX11" fmla="*/ 325754 w 4804151"/>
                <a:gd name="connsiteY11" fmla="*/ 1098106 h 5345801"/>
                <a:gd name="connsiteX12" fmla="*/ 0 w 4804151"/>
                <a:gd name="connsiteY12" fmla="*/ 1662204 h 53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151" h="5345801">
                  <a:moveTo>
                    <a:pt x="0" y="1662204"/>
                  </a:moveTo>
                  <a:lnTo>
                    <a:pt x="0" y="3683598"/>
                  </a:lnTo>
                  <a:cubicBezTo>
                    <a:pt x="0" y="3916211"/>
                    <a:pt x="124188" y="4131629"/>
                    <a:pt x="325754" y="4247696"/>
                  </a:cubicBezTo>
                  <a:lnTo>
                    <a:pt x="2076322" y="5258393"/>
                  </a:lnTo>
                  <a:cubicBezTo>
                    <a:pt x="2277888" y="5374938"/>
                    <a:pt x="2526263" y="5374938"/>
                    <a:pt x="2727829" y="5258393"/>
                  </a:cubicBezTo>
                  <a:lnTo>
                    <a:pt x="4478398" y="4247696"/>
                  </a:lnTo>
                  <a:cubicBezTo>
                    <a:pt x="4679964" y="4131151"/>
                    <a:pt x="4804151" y="3916211"/>
                    <a:pt x="4804151" y="3683598"/>
                  </a:cubicBezTo>
                  <a:lnTo>
                    <a:pt x="4804151" y="1662204"/>
                  </a:lnTo>
                  <a:cubicBezTo>
                    <a:pt x="4804151" y="1429591"/>
                    <a:pt x="4679964" y="1214173"/>
                    <a:pt x="4478398" y="1098106"/>
                  </a:cubicBezTo>
                  <a:lnTo>
                    <a:pt x="2728307" y="87409"/>
                  </a:lnTo>
                  <a:cubicBezTo>
                    <a:pt x="2526741" y="-29136"/>
                    <a:pt x="2278366" y="-29136"/>
                    <a:pt x="2076799" y="87409"/>
                  </a:cubicBezTo>
                  <a:lnTo>
                    <a:pt x="325754" y="1098106"/>
                  </a:lnTo>
                  <a:cubicBezTo>
                    <a:pt x="124188" y="1214651"/>
                    <a:pt x="0" y="1429591"/>
                    <a:pt x="0" y="1662204"/>
                  </a:cubicBezTo>
                  <a:close/>
                </a:path>
              </a:pathLst>
            </a:custGeom>
            <a:pattFill prst="dkDnDiag">
              <a:fgClr>
                <a:schemeClr val="bg2"/>
              </a:fgClr>
              <a:bgClr>
                <a:schemeClr val="accent1"/>
              </a:bgClr>
            </a:pattFill>
            <a:ln w="6350" cap="flat">
              <a:noFill/>
              <a:prstDash val="sysDot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9">
              <a:extLst>
                <a:ext uri="{FF2B5EF4-FFF2-40B4-BE49-F238E27FC236}">
                  <a16:creationId xmlns:a16="http://schemas.microsoft.com/office/drawing/2014/main" id="{C05F9ADC-B431-8BCD-333F-14AABC1DF8F1}"/>
                </a:ext>
              </a:extLst>
            </p:cNvPr>
            <p:cNvSpPr/>
            <p:nvPr userDrawn="1"/>
          </p:nvSpPr>
          <p:spPr>
            <a:xfrm rot="5400000">
              <a:off x="851253" y="4780758"/>
              <a:ext cx="4730754" cy="5264129"/>
            </a:xfrm>
            <a:custGeom>
              <a:avLst/>
              <a:gdLst>
                <a:gd name="connsiteX0" fmla="*/ 0 w 4804151"/>
                <a:gd name="connsiteY0" fmla="*/ 1662204 h 5345801"/>
                <a:gd name="connsiteX1" fmla="*/ 0 w 4804151"/>
                <a:gd name="connsiteY1" fmla="*/ 3683598 h 5345801"/>
                <a:gd name="connsiteX2" fmla="*/ 325754 w 4804151"/>
                <a:gd name="connsiteY2" fmla="*/ 4247696 h 5345801"/>
                <a:gd name="connsiteX3" fmla="*/ 2076322 w 4804151"/>
                <a:gd name="connsiteY3" fmla="*/ 5258393 h 5345801"/>
                <a:gd name="connsiteX4" fmla="*/ 2727829 w 4804151"/>
                <a:gd name="connsiteY4" fmla="*/ 5258393 h 5345801"/>
                <a:gd name="connsiteX5" fmla="*/ 4478398 w 4804151"/>
                <a:gd name="connsiteY5" fmla="*/ 4247696 h 5345801"/>
                <a:gd name="connsiteX6" fmla="*/ 4804151 w 4804151"/>
                <a:gd name="connsiteY6" fmla="*/ 3683598 h 5345801"/>
                <a:gd name="connsiteX7" fmla="*/ 4804151 w 4804151"/>
                <a:gd name="connsiteY7" fmla="*/ 1662204 h 5345801"/>
                <a:gd name="connsiteX8" fmla="*/ 4478398 w 4804151"/>
                <a:gd name="connsiteY8" fmla="*/ 1098106 h 5345801"/>
                <a:gd name="connsiteX9" fmla="*/ 2728307 w 4804151"/>
                <a:gd name="connsiteY9" fmla="*/ 87409 h 5345801"/>
                <a:gd name="connsiteX10" fmla="*/ 2076799 w 4804151"/>
                <a:gd name="connsiteY10" fmla="*/ 87409 h 5345801"/>
                <a:gd name="connsiteX11" fmla="*/ 325754 w 4804151"/>
                <a:gd name="connsiteY11" fmla="*/ 1098106 h 5345801"/>
                <a:gd name="connsiteX12" fmla="*/ 0 w 4804151"/>
                <a:gd name="connsiteY12" fmla="*/ 1662204 h 53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151" h="5345801">
                  <a:moveTo>
                    <a:pt x="0" y="1662204"/>
                  </a:moveTo>
                  <a:lnTo>
                    <a:pt x="0" y="3683598"/>
                  </a:lnTo>
                  <a:cubicBezTo>
                    <a:pt x="0" y="3916211"/>
                    <a:pt x="124188" y="4131629"/>
                    <a:pt x="325754" y="4247696"/>
                  </a:cubicBezTo>
                  <a:lnTo>
                    <a:pt x="2076322" y="5258393"/>
                  </a:lnTo>
                  <a:cubicBezTo>
                    <a:pt x="2277888" y="5374938"/>
                    <a:pt x="2526263" y="5374938"/>
                    <a:pt x="2727829" y="5258393"/>
                  </a:cubicBezTo>
                  <a:lnTo>
                    <a:pt x="4478398" y="4247696"/>
                  </a:lnTo>
                  <a:cubicBezTo>
                    <a:pt x="4679964" y="4131151"/>
                    <a:pt x="4804151" y="3916211"/>
                    <a:pt x="4804151" y="3683598"/>
                  </a:cubicBezTo>
                  <a:lnTo>
                    <a:pt x="4804151" y="1662204"/>
                  </a:lnTo>
                  <a:cubicBezTo>
                    <a:pt x="4804151" y="1429591"/>
                    <a:pt x="4679964" y="1214173"/>
                    <a:pt x="4478398" y="1098106"/>
                  </a:cubicBezTo>
                  <a:lnTo>
                    <a:pt x="2728307" y="87409"/>
                  </a:lnTo>
                  <a:cubicBezTo>
                    <a:pt x="2526741" y="-29136"/>
                    <a:pt x="2278366" y="-29136"/>
                    <a:pt x="2076799" y="87409"/>
                  </a:cubicBezTo>
                  <a:lnTo>
                    <a:pt x="325754" y="1098106"/>
                  </a:lnTo>
                  <a:cubicBezTo>
                    <a:pt x="124188" y="1214651"/>
                    <a:pt x="0" y="1429591"/>
                    <a:pt x="0" y="1662204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6350" cap="flat">
              <a:noFill/>
              <a:prstDash val="sysDot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D895EFE-131B-B5D3-4C7C-BB76432534DC}"/>
              </a:ext>
            </a:extLst>
          </p:cNvPr>
          <p:cNvSpPr/>
          <p:nvPr userDrawn="1"/>
        </p:nvSpPr>
        <p:spPr>
          <a:xfrm rot="5400000">
            <a:off x="1072746" y="-423406"/>
            <a:ext cx="3839488" cy="4686300"/>
          </a:xfrm>
          <a:custGeom>
            <a:avLst/>
            <a:gdLst>
              <a:gd name="connsiteX0" fmla="*/ 0 w 3839488"/>
              <a:gd name="connsiteY0" fmla="*/ 3773561 h 4686300"/>
              <a:gd name="connsiteX1" fmla="*/ 0 w 3839488"/>
              <a:gd name="connsiteY1" fmla="*/ 912754 h 4686300"/>
              <a:gd name="connsiteX2" fmla="*/ 1448603 w 3839488"/>
              <a:gd name="connsiteY2" fmla="*/ 76626 h 4686300"/>
              <a:gd name="connsiteX3" fmla="*/ 2019736 w 3839488"/>
              <a:gd name="connsiteY3" fmla="*/ 76626 h 4686300"/>
              <a:gd name="connsiteX4" fmla="*/ 3553923 w 3839488"/>
              <a:gd name="connsiteY4" fmla="*/ 962635 h 4686300"/>
              <a:gd name="connsiteX5" fmla="*/ 3839488 w 3839488"/>
              <a:gd name="connsiteY5" fmla="*/ 1457141 h 4686300"/>
              <a:gd name="connsiteX6" fmla="*/ 3839488 w 3839488"/>
              <a:gd name="connsiteY6" fmla="*/ 3229160 h 4686300"/>
              <a:gd name="connsiteX7" fmla="*/ 3553922 w 3839488"/>
              <a:gd name="connsiteY7" fmla="*/ 3723666 h 4686300"/>
              <a:gd name="connsiteX8" fmla="*/ 2019317 w 3839488"/>
              <a:gd name="connsiteY8" fmla="*/ 4609675 h 4686300"/>
              <a:gd name="connsiteX9" fmla="*/ 1448185 w 3839488"/>
              <a:gd name="connsiteY9" fmla="*/ 4609675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9488" h="4686300">
                <a:moveTo>
                  <a:pt x="0" y="3773561"/>
                </a:moveTo>
                <a:lnTo>
                  <a:pt x="0" y="912754"/>
                </a:lnTo>
                <a:lnTo>
                  <a:pt x="1448603" y="76626"/>
                </a:lnTo>
                <a:cubicBezTo>
                  <a:pt x="1625303" y="-25542"/>
                  <a:pt x="1843037" y="-25542"/>
                  <a:pt x="2019736" y="76626"/>
                </a:cubicBezTo>
                <a:lnTo>
                  <a:pt x="3553923" y="962635"/>
                </a:lnTo>
                <a:cubicBezTo>
                  <a:pt x="3730622" y="1064383"/>
                  <a:pt x="3839488" y="1253225"/>
                  <a:pt x="3839488" y="1457141"/>
                </a:cubicBezTo>
                <a:lnTo>
                  <a:pt x="3839488" y="3229160"/>
                </a:lnTo>
                <a:cubicBezTo>
                  <a:pt x="3839488" y="3433076"/>
                  <a:pt x="3730622" y="3621499"/>
                  <a:pt x="3553922" y="3723666"/>
                </a:cubicBezTo>
                <a:lnTo>
                  <a:pt x="2019317" y="4609675"/>
                </a:lnTo>
                <a:cubicBezTo>
                  <a:pt x="1842618" y="4711842"/>
                  <a:pt x="1624884" y="4711842"/>
                  <a:pt x="1448185" y="4609675"/>
                </a:cubicBezTo>
                <a:close/>
              </a:path>
            </a:pathLst>
          </a:custGeom>
          <a:pattFill prst="dkDnDiag">
            <a:fgClr>
              <a:schemeClr val="bg2"/>
            </a:fgClr>
            <a:bgClr>
              <a:schemeClr val="accent1"/>
            </a:bgClr>
          </a:pattFill>
          <a:ln w="6350" cap="flat">
            <a:noFill/>
            <a:prstDash val="sysDot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3EFE384-8DAA-FA75-0373-B175EE2E4D14}"/>
              </a:ext>
            </a:extLst>
          </p:cNvPr>
          <p:cNvSpPr/>
          <p:nvPr userDrawn="1"/>
        </p:nvSpPr>
        <p:spPr>
          <a:xfrm rot="5400000">
            <a:off x="858692" y="-640626"/>
            <a:ext cx="4267598" cy="4748750"/>
          </a:xfrm>
          <a:custGeom>
            <a:avLst/>
            <a:gdLst>
              <a:gd name="connsiteX0" fmla="*/ 400050 w 4267598"/>
              <a:gd name="connsiteY0" fmla="*/ 3837188 h 4748750"/>
              <a:gd name="connsiteX1" fmla="*/ 400050 w 4267598"/>
              <a:gd name="connsiteY1" fmla="*/ 911580 h 4748750"/>
              <a:gd name="connsiteX2" fmla="*/ 1844851 w 4267598"/>
              <a:gd name="connsiteY2" fmla="*/ 77647 h 4748750"/>
              <a:gd name="connsiteX3" fmla="*/ 2423595 w 4267598"/>
              <a:gd name="connsiteY3" fmla="*/ 77647 h 4748750"/>
              <a:gd name="connsiteX4" fmla="*/ 3978227 w 4267598"/>
              <a:gd name="connsiteY4" fmla="*/ 975463 h 4748750"/>
              <a:gd name="connsiteX5" fmla="*/ 4267598 w 4267598"/>
              <a:gd name="connsiteY5" fmla="*/ 1476559 h 4748750"/>
              <a:gd name="connsiteX6" fmla="*/ 4267598 w 4267598"/>
              <a:gd name="connsiteY6" fmla="*/ 3272192 h 4748750"/>
              <a:gd name="connsiteX7" fmla="*/ 3978227 w 4267598"/>
              <a:gd name="connsiteY7" fmla="*/ 3773288 h 4748750"/>
              <a:gd name="connsiteX8" fmla="*/ 2423171 w 4267598"/>
              <a:gd name="connsiteY8" fmla="*/ 4671104 h 4748750"/>
              <a:gd name="connsiteX9" fmla="*/ 1844427 w 4267598"/>
              <a:gd name="connsiteY9" fmla="*/ 4671104 h 4748750"/>
              <a:gd name="connsiteX10" fmla="*/ 0 w 4267598"/>
              <a:gd name="connsiteY10" fmla="*/ 3272192 h 4748750"/>
              <a:gd name="connsiteX11" fmla="*/ 0 w 4267598"/>
              <a:gd name="connsiteY11" fmla="*/ 1476559 h 4748750"/>
              <a:gd name="connsiteX12" fmla="*/ 1 w 4267598"/>
              <a:gd name="connsiteY12" fmla="*/ 1476545 h 4748750"/>
              <a:gd name="connsiteX13" fmla="*/ 1 w 4267598"/>
              <a:gd name="connsiteY13" fmla="*/ 3272206 h 474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67598" h="4748750">
                <a:moveTo>
                  <a:pt x="400050" y="3837188"/>
                </a:moveTo>
                <a:lnTo>
                  <a:pt x="400050" y="911580"/>
                </a:lnTo>
                <a:lnTo>
                  <a:pt x="1844851" y="77647"/>
                </a:lnTo>
                <a:cubicBezTo>
                  <a:pt x="2023906" y="-25882"/>
                  <a:pt x="2244541" y="-25882"/>
                  <a:pt x="2423595" y="77647"/>
                </a:cubicBezTo>
                <a:lnTo>
                  <a:pt x="3978227" y="975463"/>
                </a:lnTo>
                <a:cubicBezTo>
                  <a:pt x="4157281" y="1078567"/>
                  <a:pt x="4267598" y="1269926"/>
                  <a:pt x="4267598" y="1476559"/>
                </a:cubicBezTo>
                <a:lnTo>
                  <a:pt x="4267598" y="3272192"/>
                </a:lnTo>
                <a:cubicBezTo>
                  <a:pt x="4267598" y="3478825"/>
                  <a:pt x="4157281" y="3669759"/>
                  <a:pt x="3978227" y="3773288"/>
                </a:cubicBezTo>
                <a:lnTo>
                  <a:pt x="2423171" y="4671104"/>
                </a:lnTo>
                <a:cubicBezTo>
                  <a:pt x="2244116" y="4774633"/>
                  <a:pt x="2023481" y="4774633"/>
                  <a:pt x="1844427" y="4671104"/>
                </a:cubicBezTo>
                <a:close/>
                <a:moveTo>
                  <a:pt x="0" y="3272192"/>
                </a:moveTo>
                <a:lnTo>
                  <a:pt x="0" y="1476559"/>
                </a:lnTo>
                <a:lnTo>
                  <a:pt x="1" y="1476545"/>
                </a:lnTo>
                <a:lnTo>
                  <a:pt x="1" y="3272206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50" cap="flat">
            <a:noFill/>
            <a:prstDash val="sysDot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Graphic 29">
            <a:extLst>
              <a:ext uri="{FF2B5EF4-FFF2-40B4-BE49-F238E27FC236}">
                <a16:creationId xmlns:a16="http://schemas.microsoft.com/office/drawing/2014/main" id="{3504CA62-39E4-277E-8918-1EF611DB1E02}"/>
              </a:ext>
            </a:extLst>
          </p:cNvPr>
          <p:cNvSpPr/>
          <p:nvPr userDrawn="1"/>
        </p:nvSpPr>
        <p:spPr>
          <a:xfrm rot="5400000">
            <a:off x="7747151" y="579672"/>
            <a:ext cx="3797530" cy="42256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accent2"/>
            </a:bgClr>
          </a:patt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29">
            <a:extLst>
              <a:ext uri="{FF2B5EF4-FFF2-40B4-BE49-F238E27FC236}">
                <a16:creationId xmlns:a16="http://schemas.microsoft.com/office/drawing/2014/main" id="{03A15A24-CAC0-9556-6CBA-2619B86E2EDC}"/>
              </a:ext>
            </a:extLst>
          </p:cNvPr>
          <p:cNvSpPr/>
          <p:nvPr userDrawn="1"/>
        </p:nvSpPr>
        <p:spPr>
          <a:xfrm rot="5400000">
            <a:off x="9299199" y="244216"/>
            <a:ext cx="2201124" cy="2449292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1800" y="1498150"/>
            <a:ext cx="6683374" cy="1323439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31800" y="2980229"/>
            <a:ext cx="6683374" cy="54451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Subtitle | Date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4F4083-C19F-C857-FE33-ABB3F151C48A}"/>
              </a:ext>
            </a:extLst>
          </p:cNvPr>
          <p:cNvGrpSpPr/>
          <p:nvPr userDrawn="1"/>
        </p:nvGrpSpPr>
        <p:grpSpPr>
          <a:xfrm>
            <a:off x="7631644" y="730144"/>
            <a:ext cx="4028541" cy="3924745"/>
            <a:chOff x="7631644" y="730144"/>
            <a:chExt cx="4028541" cy="3924745"/>
          </a:xfr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7" name="Graphic 29">
              <a:extLst>
                <a:ext uri="{FF2B5EF4-FFF2-40B4-BE49-F238E27FC236}">
                  <a16:creationId xmlns:a16="http://schemas.microsoft.com/office/drawing/2014/main" id="{288CEF8B-9C57-409C-8297-A35CA34DDF7C}"/>
                </a:ext>
              </a:extLst>
            </p:cNvPr>
            <p:cNvSpPr/>
            <p:nvPr/>
          </p:nvSpPr>
          <p:spPr>
            <a:xfrm rot="5400000">
              <a:off x="7835735" y="678244"/>
              <a:ext cx="3620360" cy="4028541"/>
            </a:xfrm>
            <a:custGeom>
              <a:avLst/>
              <a:gdLst>
                <a:gd name="connsiteX0" fmla="*/ 0 w 4804151"/>
                <a:gd name="connsiteY0" fmla="*/ 1662204 h 5345801"/>
                <a:gd name="connsiteX1" fmla="*/ 0 w 4804151"/>
                <a:gd name="connsiteY1" fmla="*/ 3683598 h 5345801"/>
                <a:gd name="connsiteX2" fmla="*/ 325754 w 4804151"/>
                <a:gd name="connsiteY2" fmla="*/ 4247696 h 5345801"/>
                <a:gd name="connsiteX3" fmla="*/ 2076322 w 4804151"/>
                <a:gd name="connsiteY3" fmla="*/ 5258393 h 5345801"/>
                <a:gd name="connsiteX4" fmla="*/ 2727829 w 4804151"/>
                <a:gd name="connsiteY4" fmla="*/ 5258393 h 5345801"/>
                <a:gd name="connsiteX5" fmla="*/ 4478398 w 4804151"/>
                <a:gd name="connsiteY5" fmla="*/ 4247696 h 5345801"/>
                <a:gd name="connsiteX6" fmla="*/ 4804151 w 4804151"/>
                <a:gd name="connsiteY6" fmla="*/ 3683598 h 5345801"/>
                <a:gd name="connsiteX7" fmla="*/ 4804151 w 4804151"/>
                <a:gd name="connsiteY7" fmla="*/ 1662204 h 5345801"/>
                <a:gd name="connsiteX8" fmla="*/ 4478398 w 4804151"/>
                <a:gd name="connsiteY8" fmla="*/ 1098106 h 5345801"/>
                <a:gd name="connsiteX9" fmla="*/ 2728307 w 4804151"/>
                <a:gd name="connsiteY9" fmla="*/ 87409 h 5345801"/>
                <a:gd name="connsiteX10" fmla="*/ 2076799 w 4804151"/>
                <a:gd name="connsiteY10" fmla="*/ 87409 h 5345801"/>
                <a:gd name="connsiteX11" fmla="*/ 325754 w 4804151"/>
                <a:gd name="connsiteY11" fmla="*/ 1098106 h 5345801"/>
                <a:gd name="connsiteX12" fmla="*/ 0 w 4804151"/>
                <a:gd name="connsiteY12" fmla="*/ 1662204 h 53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151" h="5345801">
                  <a:moveTo>
                    <a:pt x="0" y="1662204"/>
                  </a:moveTo>
                  <a:lnTo>
                    <a:pt x="0" y="3683598"/>
                  </a:lnTo>
                  <a:cubicBezTo>
                    <a:pt x="0" y="3916211"/>
                    <a:pt x="124188" y="4131629"/>
                    <a:pt x="325754" y="4247696"/>
                  </a:cubicBezTo>
                  <a:lnTo>
                    <a:pt x="2076322" y="5258393"/>
                  </a:lnTo>
                  <a:cubicBezTo>
                    <a:pt x="2277888" y="5374938"/>
                    <a:pt x="2526263" y="5374938"/>
                    <a:pt x="2727829" y="5258393"/>
                  </a:cubicBezTo>
                  <a:lnTo>
                    <a:pt x="4478398" y="4247696"/>
                  </a:lnTo>
                  <a:cubicBezTo>
                    <a:pt x="4679964" y="4131151"/>
                    <a:pt x="4804151" y="3916211"/>
                    <a:pt x="4804151" y="3683598"/>
                  </a:cubicBezTo>
                  <a:lnTo>
                    <a:pt x="4804151" y="1662204"/>
                  </a:lnTo>
                  <a:cubicBezTo>
                    <a:pt x="4804151" y="1429591"/>
                    <a:pt x="4679964" y="1214173"/>
                    <a:pt x="4478398" y="1098106"/>
                  </a:cubicBezTo>
                  <a:lnTo>
                    <a:pt x="2728307" y="87409"/>
                  </a:lnTo>
                  <a:cubicBezTo>
                    <a:pt x="2526741" y="-29136"/>
                    <a:pt x="2278366" y="-29136"/>
                    <a:pt x="2076799" y="87409"/>
                  </a:cubicBezTo>
                  <a:lnTo>
                    <a:pt x="325754" y="1098106"/>
                  </a:lnTo>
                  <a:cubicBezTo>
                    <a:pt x="124188" y="1214651"/>
                    <a:pt x="0" y="1429591"/>
                    <a:pt x="0" y="1662204"/>
                  </a:cubicBez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4" name="Picture 13" descr="A pattern of colorful circles&#10;&#10;Description automatically generated">
              <a:extLst>
                <a:ext uri="{FF2B5EF4-FFF2-40B4-BE49-F238E27FC236}">
                  <a16:creationId xmlns:a16="http://schemas.microsoft.com/office/drawing/2014/main" id="{6ED8BC03-3C05-E2CF-1E16-0800361DEB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900000">
              <a:off x="7683649" y="730144"/>
              <a:ext cx="3924531" cy="3924745"/>
            </a:xfrm>
            <a:custGeom>
              <a:avLst/>
              <a:gdLst>
                <a:gd name="connsiteX0" fmla="*/ 2703688 w 3924531"/>
                <a:gd name="connsiteY0" fmla="*/ 143814 h 3924745"/>
                <a:gd name="connsiteX1" fmla="*/ 3780826 w 3924531"/>
                <a:gd name="connsiteY1" fmla="*/ 1220951 h 3924745"/>
                <a:gd name="connsiteX2" fmla="*/ 3907831 w 3924531"/>
                <a:gd name="connsiteY2" fmla="*/ 1695125 h 3924745"/>
                <a:gd name="connsiteX3" fmla="*/ 3513323 w 3924531"/>
                <a:gd name="connsiteY3" fmla="*/ 3166770 h 3924745"/>
                <a:gd name="connsiteX4" fmla="*/ 3166155 w 3924531"/>
                <a:gd name="connsiteY4" fmla="*/ 3513939 h 3924745"/>
                <a:gd name="connsiteX5" fmla="*/ 1695018 w 3924531"/>
                <a:gd name="connsiteY5" fmla="*/ 3907938 h 3924745"/>
                <a:gd name="connsiteX6" fmla="*/ 1220845 w 3924531"/>
                <a:gd name="connsiteY6" fmla="*/ 3780932 h 3924745"/>
                <a:gd name="connsiteX7" fmla="*/ 143707 w 3924531"/>
                <a:gd name="connsiteY7" fmla="*/ 2703795 h 3924745"/>
                <a:gd name="connsiteX8" fmla="*/ 16701 w 3924531"/>
                <a:gd name="connsiteY8" fmla="*/ 2229621 h 3924745"/>
                <a:gd name="connsiteX9" fmla="*/ 410955 w 3924531"/>
                <a:gd name="connsiteY9" fmla="*/ 758229 h 3924745"/>
                <a:gd name="connsiteX10" fmla="*/ 758123 w 3924531"/>
                <a:gd name="connsiteY10" fmla="*/ 411062 h 3924745"/>
                <a:gd name="connsiteX11" fmla="*/ 2229514 w 3924531"/>
                <a:gd name="connsiteY11" fmla="*/ 16808 h 3924745"/>
                <a:gd name="connsiteX12" fmla="*/ 2703688 w 3924531"/>
                <a:gd name="connsiteY12" fmla="*/ 143814 h 392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531" h="3924745">
                  <a:moveTo>
                    <a:pt x="2703688" y="143814"/>
                  </a:moveTo>
                  <a:lnTo>
                    <a:pt x="3780826" y="1220951"/>
                  </a:lnTo>
                  <a:cubicBezTo>
                    <a:pt x="3904777" y="1344903"/>
                    <a:pt x="3953136" y="1525614"/>
                    <a:pt x="3907831" y="1695125"/>
                  </a:cubicBezTo>
                  <a:lnTo>
                    <a:pt x="3513323" y="3166770"/>
                  </a:lnTo>
                  <a:cubicBezTo>
                    <a:pt x="3468017" y="3336282"/>
                    <a:pt x="3335666" y="3468633"/>
                    <a:pt x="3166155" y="3513939"/>
                  </a:cubicBezTo>
                  <a:lnTo>
                    <a:pt x="1695018" y="3907938"/>
                  </a:lnTo>
                  <a:cubicBezTo>
                    <a:pt x="1525761" y="3953498"/>
                    <a:pt x="1344796" y="3904884"/>
                    <a:pt x="1220845" y="3780932"/>
                  </a:cubicBezTo>
                  <a:lnTo>
                    <a:pt x="143707" y="2703795"/>
                  </a:lnTo>
                  <a:cubicBezTo>
                    <a:pt x="19755" y="2579843"/>
                    <a:pt x="-28605" y="2399132"/>
                    <a:pt x="16701" y="2229621"/>
                  </a:cubicBezTo>
                  <a:lnTo>
                    <a:pt x="410955" y="758229"/>
                  </a:lnTo>
                  <a:cubicBezTo>
                    <a:pt x="456260" y="588718"/>
                    <a:pt x="588612" y="456367"/>
                    <a:pt x="758123" y="411062"/>
                  </a:cubicBezTo>
                  <a:lnTo>
                    <a:pt x="2229514" y="16808"/>
                  </a:lnTo>
                  <a:cubicBezTo>
                    <a:pt x="2398771" y="-28752"/>
                    <a:pt x="2579736" y="19862"/>
                    <a:pt x="2703688" y="143814"/>
                  </a:cubicBezTo>
                  <a:close/>
                </a:path>
              </a:pathLst>
            </a:cu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CFC624-A0FD-2C7D-9296-D4663814C5B9}"/>
              </a:ext>
            </a:extLst>
          </p:cNvPr>
          <p:cNvCxnSpPr>
            <a:cxnSpLocks/>
          </p:cNvCxnSpPr>
          <p:nvPr userDrawn="1"/>
        </p:nvCxnSpPr>
        <p:spPr>
          <a:xfrm>
            <a:off x="1843075" y="5788919"/>
            <a:ext cx="0" cy="45800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6F9127CC-54A0-9876-5B61-60A2244ADDC9}"/>
              </a:ext>
            </a:extLst>
          </p:cNvPr>
          <p:cNvSpPr txBox="1">
            <a:spLocks/>
          </p:cNvSpPr>
          <p:nvPr userDrawn="1"/>
        </p:nvSpPr>
        <p:spPr>
          <a:xfrm>
            <a:off x="2038557" y="5788919"/>
            <a:ext cx="3642358" cy="4580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accent2"/>
                </a:solidFill>
              </a:rPr>
              <a:t>Developing therapeutics </a:t>
            </a:r>
            <a:br>
              <a:rPr lang="en-US" sz="1800" b="0">
                <a:solidFill>
                  <a:schemeClr val="accent2"/>
                </a:solidFill>
              </a:rPr>
            </a:br>
            <a:r>
              <a:rPr lang="en-US" sz="1800" b="0">
                <a:solidFill>
                  <a:schemeClr val="accent2"/>
                </a:solidFill>
              </a:rPr>
              <a:t>at</a:t>
            </a:r>
            <a:r>
              <a:rPr lang="uk-UA" sz="1800" b="0">
                <a:solidFill>
                  <a:schemeClr val="accent2"/>
                </a:solidFill>
              </a:rPr>
              <a:t> </a:t>
            </a:r>
            <a:r>
              <a:rPr lang="en-US" sz="1800" b="0">
                <a:solidFill>
                  <a:schemeClr val="accent2"/>
                </a:solidFill>
              </a:rPr>
              <a:t>the forefront of oncology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62A672B-4BAF-3912-950B-DDA9718DF9D8}"/>
              </a:ext>
            </a:extLst>
          </p:cNvPr>
          <p:cNvSpPr/>
          <p:nvPr userDrawn="1"/>
        </p:nvSpPr>
        <p:spPr>
          <a:xfrm rot="5400000">
            <a:off x="6557911" y="4752225"/>
            <a:ext cx="1784570" cy="2426983"/>
          </a:xfrm>
          <a:custGeom>
            <a:avLst/>
            <a:gdLst>
              <a:gd name="connsiteX0" fmla="*/ 0 w 1784570"/>
              <a:gd name="connsiteY0" fmla="*/ 1672346 h 2426983"/>
              <a:gd name="connsiteX1" fmla="*/ 0 w 1784570"/>
              <a:gd name="connsiteY1" fmla="*/ 754637 h 2426983"/>
              <a:gd name="connsiteX2" fmla="*/ 147892 w 1784570"/>
              <a:gd name="connsiteY2" fmla="*/ 498538 h 2426983"/>
              <a:gd name="connsiteX3" fmla="*/ 942863 w 1784570"/>
              <a:gd name="connsiteY3" fmla="*/ 39684 h 2426983"/>
              <a:gd name="connsiteX4" fmla="*/ 1238646 w 1784570"/>
              <a:gd name="connsiteY4" fmla="*/ 39684 h 2426983"/>
              <a:gd name="connsiteX5" fmla="*/ 1784570 w 1784570"/>
              <a:gd name="connsiteY5" fmla="*/ 354960 h 2426983"/>
              <a:gd name="connsiteX6" fmla="*/ 1784569 w 1784570"/>
              <a:gd name="connsiteY6" fmla="*/ 2071983 h 2426983"/>
              <a:gd name="connsiteX7" fmla="*/ 1238429 w 1784570"/>
              <a:gd name="connsiteY7" fmla="*/ 2387299 h 2426983"/>
              <a:gd name="connsiteX8" fmla="*/ 942646 w 1784570"/>
              <a:gd name="connsiteY8" fmla="*/ 2387299 h 2426983"/>
              <a:gd name="connsiteX9" fmla="*/ 147891 w 1784570"/>
              <a:gd name="connsiteY9" fmla="*/ 1928445 h 2426983"/>
              <a:gd name="connsiteX10" fmla="*/ 0 w 1784570"/>
              <a:gd name="connsiteY10" fmla="*/ 1672346 h 2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4570" h="2426983">
                <a:moveTo>
                  <a:pt x="0" y="1672346"/>
                </a:moveTo>
                <a:lnTo>
                  <a:pt x="0" y="754637"/>
                </a:lnTo>
                <a:cubicBezTo>
                  <a:pt x="0" y="649031"/>
                  <a:pt x="56381" y="551449"/>
                  <a:pt x="147892" y="498538"/>
                </a:cubicBezTo>
                <a:lnTo>
                  <a:pt x="942863" y="39684"/>
                </a:lnTo>
                <a:cubicBezTo>
                  <a:pt x="1034374" y="-13228"/>
                  <a:pt x="1147136" y="-13228"/>
                  <a:pt x="1238646" y="39684"/>
                </a:cubicBezTo>
                <a:lnTo>
                  <a:pt x="1784570" y="354960"/>
                </a:lnTo>
                <a:lnTo>
                  <a:pt x="1784569" y="2071983"/>
                </a:lnTo>
                <a:lnTo>
                  <a:pt x="1238429" y="2387299"/>
                </a:lnTo>
                <a:cubicBezTo>
                  <a:pt x="1146918" y="2440211"/>
                  <a:pt x="1034156" y="2440211"/>
                  <a:pt x="942646" y="2387299"/>
                </a:cubicBezTo>
                <a:lnTo>
                  <a:pt x="147891" y="1928445"/>
                </a:lnTo>
                <a:cubicBezTo>
                  <a:pt x="56381" y="1875751"/>
                  <a:pt x="0" y="1777952"/>
                  <a:pt x="0" y="1672346"/>
                </a:cubicBezTo>
                <a:close/>
              </a:path>
            </a:pathLst>
          </a:custGeom>
          <a:pattFill prst="dkDnDiag">
            <a:fgClr>
              <a:schemeClr val="accent2"/>
            </a:fgClr>
            <a:bgClr>
              <a:schemeClr val="accent1"/>
            </a:bgClr>
          </a:pattFill>
          <a:ln w="12700" cap="flat">
            <a:noFill/>
            <a:prstDash val="dash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6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Generic pattern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4BBDB97-00A4-0F4B-2116-71E2E51A2108}"/>
              </a:ext>
            </a:extLst>
          </p:cNvPr>
          <p:cNvGrpSpPr/>
          <p:nvPr userDrawn="1"/>
        </p:nvGrpSpPr>
        <p:grpSpPr>
          <a:xfrm>
            <a:off x="6736932" y="776288"/>
            <a:ext cx="4271614" cy="3838802"/>
            <a:chOff x="584565" y="5047446"/>
            <a:chExt cx="5264129" cy="4730754"/>
          </a:xfrm>
        </p:grpSpPr>
        <p:sp>
          <p:nvSpPr>
            <p:cNvPr id="27" name="Graphic 29">
              <a:extLst>
                <a:ext uri="{FF2B5EF4-FFF2-40B4-BE49-F238E27FC236}">
                  <a16:creationId xmlns:a16="http://schemas.microsoft.com/office/drawing/2014/main" id="{D1BB07C9-50DF-3EAB-1C65-A1AFE90E58A7}"/>
                </a:ext>
              </a:extLst>
            </p:cNvPr>
            <p:cNvSpPr/>
            <p:nvPr userDrawn="1"/>
          </p:nvSpPr>
          <p:spPr>
            <a:xfrm rot="5400000">
              <a:off x="877238" y="4809674"/>
              <a:ext cx="4678780" cy="5206293"/>
            </a:xfrm>
            <a:custGeom>
              <a:avLst/>
              <a:gdLst>
                <a:gd name="connsiteX0" fmla="*/ 0 w 4804151"/>
                <a:gd name="connsiteY0" fmla="*/ 1662204 h 5345801"/>
                <a:gd name="connsiteX1" fmla="*/ 0 w 4804151"/>
                <a:gd name="connsiteY1" fmla="*/ 3683598 h 5345801"/>
                <a:gd name="connsiteX2" fmla="*/ 325754 w 4804151"/>
                <a:gd name="connsiteY2" fmla="*/ 4247696 h 5345801"/>
                <a:gd name="connsiteX3" fmla="*/ 2076322 w 4804151"/>
                <a:gd name="connsiteY3" fmla="*/ 5258393 h 5345801"/>
                <a:gd name="connsiteX4" fmla="*/ 2727829 w 4804151"/>
                <a:gd name="connsiteY4" fmla="*/ 5258393 h 5345801"/>
                <a:gd name="connsiteX5" fmla="*/ 4478398 w 4804151"/>
                <a:gd name="connsiteY5" fmla="*/ 4247696 h 5345801"/>
                <a:gd name="connsiteX6" fmla="*/ 4804151 w 4804151"/>
                <a:gd name="connsiteY6" fmla="*/ 3683598 h 5345801"/>
                <a:gd name="connsiteX7" fmla="*/ 4804151 w 4804151"/>
                <a:gd name="connsiteY7" fmla="*/ 1662204 h 5345801"/>
                <a:gd name="connsiteX8" fmla="*/ 4478398 w 4804151"/>
                <a:gd name="connsiteY8" fmla="*/ 1098106 h 5345801"/>
                <a:gd name="connsiteX9" fmla="*/ 2728307 w 4804151"/>
                <a:gd name="connsiteY9" fmla="*/ 87409 h 5345801"/>
                <a:gd name="connsiteX10" fmla="*/ 2076799 w 4804151"/>
                <a:gd name="connsiteY10" fmla="*/ 87409 h 5345801"/>
                <a:gd name="connsiteX11" fmla="*/ 325754 w 4804151"/>
                <a:gd name="connsiteY11" fmla="*/ 1098106 h 5345801"/>
                <a:gd name="connsiteX12" fmla="*/ 0 w 4804151"/>
                <a:gd name="connsiteY12" fmla="*/ 1662204 h 53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151" h="5345801">
                  <a:moveTo>
                    <a:pt x="0" y="1662204"/>
                  </a:moveTo>
                  <a:lnTo>
                    <a:pt x="0" y="3683598"/>
                  </a:lnTo>
                  <a:cubicBezTo>
                    <a:pt x="0" y="3916211"/>
                    <a:pt x="124188" y="4131629"/>
                    <a:pt x="325754" y="4247696"/>
                  </a:cubicBezTo>
                  <a:lnTo>
                    <a:pt x="2076322" y="5258393"/>
                  </a:lnTo>
                  <a:cubicBezTo>
                    <a:pt x="2277888" y="5374938"/>
                    <a:pt x="2526263" y="5374938"/>
                    <a:pt x="2727829" y="5258393"/>
                  </a:cubicBezTo>
                  <a:lnTo>
                    <a:pt x="4478398" y="4247696"/>
                  </a:lnTo>
                  <a:cubicBezTo>
                    <a:pt x="4679964" y="4131151"/>
                    <a:pt x="4804151" y="3916211"/>
                    <a:pt x="4804151" y="3683598"/>
                  </a:cubicBezTo>
                  <a:lnTo>
                    <a:pt x="4804151" y="1662204"/>
                  </a:lnTo>
                  <a:cubicBezTo>
                    <a:pt x="4804151" y="1429591"/>
                    <a:pt x="4679964" y="1214173"/>
                    <a:pt x="4478398" y="1098106"/>
                  </a:cubicBezTo>
                  <a:lnTo>
                    <a:pt x="2728307" y="87409"/>
                  </a:lnTo>
                  <a:cubicBezTo>
                    <a:pt x="2526741" y="-29136"/>
                    <a:pt x="2278366" y="-29136"/>
                    <a:pt x="2076799" y="87409"/>
                  </a:cubicBezTo>
                  <a:lnTo>
                    <a:pt x="325754" y="1098106"/>
                  </a:lnTo>
                  <a:cubicBezTo>
                    <a:pt x="124188" y="1214651"/>
                    <a:pt x="0" y="1429591"/>
                    <a:pt x="0" y="1662204"/>
                  </a:cubicBezTo>
                  <a:close/>
                </a:path>
              </a:pathLst>
            </a:custGeom>
            <a:pattFill prst="dkDnDiag">
              <a:fgClr>
                <a:schemeClr val="bg2"/>
              </a:fgClr>
              <a:bgClr>
                <a:schemeClr val="accent1"/>
              </a:bgClr>
            </a:pattFill>
            <a:ln w="6350" cap="flat">
              <a:noFill/>
              <a:prstDash val="sysDot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9">
              <a:extLst>
                <a:ext uri="{FF2B5EF4-FFF2-40B4-BE49-F238E27FC236}">
                  <a16:creationId xmlns:a16="http://schemas.microsoft.com/office/drawing/2014/main" id="{C05F9ADC-B431-8BCD-333F-14AABC1DF8F1}"/>
                </a:ext>
              </a:extLst>
            </p:cNvPr>
            <p:cNvSpPr/>
            <p:nvPr userDrawn="1"/>
          </p:nvSpPr>
          <p:spPr>
            <a:xfrm rot="5400000">
              <a:off x="851253" y="4780758"/>
              <a:ext cx="4730754" cy="5264129"/>
            </a:xfrm>
            <a:custGeom>
              <a:avLst/>
              <a:gdLst>
                <a:gd name="connsiteX0" fmla="*/ 0 w 4804151"/>
                <a:gd name="connsiteY0" fmla="*/ 1662204 h 5345801"/>
                <a:gd name="connsiteX1" fmla="*/ 0 w 4804151"/>
                <a:gd name="connsiteY1" fmla="*/ 3683598 h 5345801"/>
                <a:gd name="connsiteX2" fmla="*/ 325754 w 4804151"/>
                <a:gd name="connsiteY2" fmla="*/ 4247696 h 5345801"/>
                <a:gd name="connsiteX3" fmla="*/ 2076322 w 4804151"/>
                <a:gd name="connsiteY3" fmla="*/ 5258393 h 5345801"/>
                <a:gd name="connsiteX4" fmla="*/ 2727829 w 4804151"/>
                <a:gd name="connsiteY4" fmla="*/ 5258393 h 5345801"/>
                <a:gd name="connsiteX5" fmla="*/ 4478398 w 4804151"/>
                <a:gd name="connsiteY5" fmla="*/ 4247696 h 5345801"/>
                <a:gd name="connsiteX6" fmla="*/ 4804151 w 4804151"/>
                <a:gd name="connsiteY6" fmla="*/ 3683598 h 5345801"/>
                <a:gd name="connsiteX7" fmla="*/ 4804151 w 4804151"/>
                <a:gd name="connsiteY7" fmla="*/ 1662204 h 5345801"/>
                <a:gd name="connsiteX8" fmla="*/ 4478398 w 4804151"/>
                <a:gd name="connsiteY8" fmla="*/ 1098106 h 5345801"/>
                <a:gd name="connsiteX9" fmla="*/ 2728307 w 4804151"/>
                <a:gd name="connsiteY9" fmla="*/ 87409 h 5345801"/>
                <a:gd name="connsiteX10" fmla="*/ 2076799 w 4804151"/>
                <a:gd name="connsiteY10" fmla="*/ 87409 h 5345801"/>
                <a:gd name="connsiteX11" fmla="*/ 325754 w 4804151"/>
                <a:gd name="connsiteY11" fmla="*/ 1098106 h 5345801"/>
                <a:gd name="connsiteX12" fmla="*/ 0 w 4804151"/>
                <a:gd name="connsiteY12" fmla="*/ 1662204 h 53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151" h="5345801">
                  <a:moveTo>
                    <a:pt x="0" y="1662204"/>
                  </a:moveTo>
                  <a:lnTo>
                    <a:pt x="0" y="3683598"/>
                  </a:lnTo>
                  <a:cubicBezTo>
                    <a:pt x="0" y="3916211"/>
                    <a:pt x="124188" y="4131629"/>
                    <a:pt x="325754" y="4247696"/>
                  </a:cubicBezTo>
                  <a:lnTo>
                    <a:pt x="2076322" y="5258393"/>
                  </a:lnTo>
                  <a:cubicBezTo>
                    <a:pt x="2277888" y="5374938"/>
                    <a:pt x="2526263" y="5374938"/>
                    <a:pt x="2727829" y="5258393"/>
                  </a:cubicBezTo>
                  <a:lnTo>
                    <a:pt x="4478398" y="4247696"/>
                  </a:lnTo>
                  <a:cubicBezTo>
                    <a:pt x="4679964" y="4131151"/>
                    <a:pt x="4804151" y="3916211"/>
                    <a:pt x="4804151" y="3683598"/>
                  </a:cubicBezTo>
                  <a:lnTo>
                    <a:pt x="4804151" y="1662204"/>
                  </a:lnTo>
                  <a:cubicBezTo>
                    <a:pt x="4804151" y="1429591"/>
                    <a:pt x="4679964" y="1214173"/>
                    <a:pt x="4478398" y="1098106"/>
                  </a:cubicBezTo>
                  <a:lnTo>
                    <a:pt x="2728307" y="87409"/>
                  </a:lnTo>
                  <a:cubicBezTo>
                    <a:pt x="2526741" y="-29136"/>
                    <a:pt x="2278366" y="-29136"/>
                    <a:pt x="2076799" y="87409"/>
                  </a:cubicBezTo>
                  <a:lnTo>
                    <a:pt x="325754" y="1098106"/>
                  </a:lnTo>
                  <a:cubicBezTo>
                    <a:pt x="124188" y="1214651"/>
                    <a:pt x="0" y="1429591"/>
                    <a:pt x="0" y="1662204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6350" cap="flat">
              <a:noFill/>
              <a:prstDash val="sysDot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Graphic 29">
            <a:extLst>
              <a:ext uri="{FF2B5EF4-FFF2-40B4-BE49-F238E27FC236}">
                <a16:creationId xmlns:a16="http://schemas.microsoft.com/office/drawing/2014/main" id="{3504CA62-39E4-277E-8918-1EF611DB1E02}"/>
              </a:ext>
            </a:extLst>
          </p:cNvPr>
          <p:cNvSpPr/>
          <p:nvPr userDrawn="1"/>
        </p:nvSpPr>
        <p:spPr>
          <a:xfrm rot="5400000">
            <a:off x="7747151" y="579672"/>
            <a:ext cx="3797530" cy="42256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accent2"/>
            </a:bgClr>
          </a:patt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/>
              <a:t>2</a:t>
            </a:r>
          </a:p>
        </p:txBody>
      </p:sp>
      <p:sp>
        <p:nvSpPr>
          <p:cNvPr id="12" name="Graphic 29">
            <a:extLst>
              <a:ext uri="{FF2B5EF4-FFF2-40B4-BE49-F238E27FC236}">
                <a16:creationId xmlns:a16="http://schemas.microsoft.com/office/drawing/2014/main" id="{03A15A24-CAC0-9556-6CBA-2619B86E2EDC}"/>
              </a:ext>
            </a:extLst>
          </p:cNvPr>
          <p:cNvSpPr/>
          <p:nvPr userDrawn="1"/>
        </p:nvSpPr>
        <p:spPr>
          <a:xfrm rot="5400000">
            <a:off x="9299199" y="244216"/>
            <a:ext cx="2201124" cy="2449292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498150"/>
            <a:ext cx="6683374" cy="1323439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2980229"/>
            <a:ext cx="6683374" cy="54451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Subtitle | Date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4F4083-C19F-C857-FE33-ABB3F151C48A}"/>
              </a:ext>
            </a:extLst>
          </p:cNvPr>
          <p:cNvGrpSpPr/>
          <p:nvPr userDrawn="1"/>
        </p:nvGrpSpPr>
        <p:grpSpPr>
          <a:xfrm>
            <a:off x="7631644" y="730144"/>
            <a:ext cx="4028541" cy="3924745"/>
            <a:chOff x="7631644" y="730144"/>
            <a:chExt cx="4028541" cy="3924745"/>
          </a:xfr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7" name="Graphic 29">
              <a:extLst>
                <a:ext uri="{FF2B5EF4-FFF2-40B4-BE49-F238E27FC236}">
                  <a16:creationId xmlns:a16="http://schemas.microsoft.com/office/drawing/2014/main" id="{288CEF8B-9C57-409C-8297-A35CA34DDF7C}"/>
                </a:ext>
              </a:extLst>
            </p:cNvPr>
            <p:cNvSpPr/>
            <p:nvPr/>
          </p:nvSpPr>
          <p:spPr>
            <a:xfrm rot="5400000">
              <a:off x="7835735" y="678244"/>
              <a:ext cx="3620360" cy="4028541"/>
            </a:xfrm>
            <a:custGeom>
              <a:avLst/>
              <a:gdLst>
                <a:gd name="connsiteX0" fmla="*/ 0 w 4804151"/>
                <a:gd name="connsiteY0" fmla="*/ 1662204 h 5345801"/>
                <a:gd name="connsiteX1" fmla="*/ 0 w 4804151"/>
                <a:gd name="connsiteY1" fmla="*/ 3683598 h 5345801"/>
                <a:gd name="connsiteX2" fmla="*/ 325754 w 4804151"/>
                <a:gd name="connsiteY2" fmla="*/ 4247696 h 5345801"/>
                <a:gd name="connsiteX3" fmla="*/ 2076322 w 4804151"/>
                <a:gd name="connsiteY3" fmla="*/ 5258393 h 5345801"/>
                <a:gd name="connsiteX4" fmla="*/ 2727829 w 4804151"/>
                <a:gd name="connsiteY4" fmla="*/ 5258393 h 5345801"/>
                <a:gd name="connsiteX5" fmla="*/ 4478398 w 4804151"/>
                <a:gd name="connsiteY5" fmla="*/ 4247696 h 5345801"/>
                <a:gd name="connsiteX6" fmla="*/ 4804151 w 4804151"/>
                <a:gd name="connsiteY6" fmla="*/ 3683598 h 5345801"/>
                <a:gd name="connsiteX7" fmla="*/ 4804151 w 4804151"/>
                <a:gd name="connsiteY7" fmla="*/ 1662204 h 5345801"/>
                <a:gd name="connsiteX8" fmla="*/ 4478398 w 4804151"/>
                <a:gd name="connsiteY8" fmla="*/ 1098106 h 5345801"/>
                <a:gd name="connsiteX9" fmla="*/ 2728307 w 4804151"/>
                <a:gd name="connsiteY9" fmla="*/ 87409 h 5345801"/>
                <a:gd name="connsiteX10" fmla="*/ 2076799 w 4804151"/>
                <a:gd name="connsiteY10" fmla="*/ 87409 h 5345801"/>
                <a:gd name="connsiteX11" fmla="*/ 325754 w 4804151"/>
                <a:gd name="connsiteY11" fmla="*/ 1098106 h 5345801"/>
                <a:gd name="connsiteX12" fmla="*/ 0 w 4804151"/>
                <a:gd name="connsiteY12" fmla="*/ 1662204 h 53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151" h="5345801">
                  <a:moveTo>
                    <a:pt x="0" y="1662204"/>
                  </a:moveTo>
                  <a:lnTo>
                    <a:pt x="0" y="3683598"/>
                  </a:lnTo>
                  <a:cubicBezTo>
                    <a:pt x="0" y="3916211"/>
                    <a:pt x="124188" y="4131629"/>
                    <a:pt x="325754" y="4247696"/>
                  </a:cubicBezTo>
                  <a:lnTo>
                    <a:pt x="2076322" y="5258393"/>
                  </a:lnTo>
                  <a:cubicBezTo>
                    <a:pt x="2277888" y="5374938"/>
                    <a:pt x="2526263" y="5374938"/>
                    <a:pt x="2727829" y="5258393"/>
                  </a:cubicBezTo>
                  <a:lnTo>
                    <a:pt x="4478398" y="4247696"/>
                  </a:lnTo>
                  <a:cubicBezTo>
                    <a:pt x="4679964" y="4131151"/>
                    <a:pt x="4804151" y="3916211"/>
                    <a:pt x="4804151" y="3683598"/>
                  </a:cubicBezTo>
                  <a:lnTo>
                    <a:pt x="4804151" y="1662204"/>
                  </a:lnTo>
                  <a:cubicBezTo>
                    <a:pt x="4804151" y="1429591"/>
                    <a:pt x="4679964" y="1214173"/>
                    <a:pt x="4478398" y="1098106"/>
                  </a:cubicBezTo>
                  <a:lnTo>
                    <a:pt x="2728307" y="87409"/>
                  </a:lnTo>
                  <a:cubicBezTo>
                    <a:pt x="2526741" y="-29136"/>
                    <a:pt x="2278366" y="-29136"/>
                    <a:pt x="2076799" y="87409"/>
                  </a:cubicBezTo>
                  <a:lnTo>
                    <a:pt x="325754" y="1098106"/>
                  </a:lnTo>
                  <a:cubicBezTo>
                    <a:pt x="124188" y="1214651"/>
                    <a:pt x="0" y="1429591"/>
                    <a:pt x="0" y="1662204"/>
                  </a:cubicBez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4" name="Picture 13" descr="A pattern of colorful circles&#10;&#10;Description automatically generated">
              <a:extLst>
                <a:ext uri="{FF2B5EF4-FFF2-40B4-BE49-F238E27FC236}">
                  <a16:creationId xmlns:a16="http://schemas.microsoft.com/office/drawing/2014/main" id="{6ED8BC03-3C05-E2CF-1E16-0800361DEB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900000">
              <a:off x="7683649" y="730144"/>
              <a:ext cx="3924531" cy="3924745"/>
            </a:xfrm>
            <a:custGeom>
              <a:avLst/>
              <a:gdLst>
                <a:gd name="connsiteX0" fmla="*/ 2703688 w 3924531"/>
                <a:gd name="connsiteY0" fmla="*/ 143814 h 3924745"/>
                <a:gd name="connsiteX1" fmla="*/ 3780826 w 3924531"/>
                <a:gd name="connsiteY1" fmla="*/ 1220951 h 3924745"/>
                <a:gd name="connsiteX2" fmla="*/ 3907831 w 3924531"/>
                <a:gd name="connsiteY2" fmla="*/ 1695125 h 3924745"/>
                <a:gd name="connsiteX3" fmla="*/ 3513323 w 3924531"/>
                <a:gd name="connsiteY3" fmla="*/ 3166770 h 3924745"/>
                <a:gd name="connsiteX4" fmla="*/ 3166155 w 3924531"/>
                <a:gd name="connsiteY4" fmla="*/ 3513939 h 3924745"/>
                <a:gd name="connsiteX5" fmla="*/ 1695018 w 3924531"/>
                <a:gd name="connsiteY5" fmla="*/ 3907938 h 3924745"/>
                <a:gd name="connsiteX6" fmla="*/ 1220845 w 3924531"/>
                <a:gd name="connsiteY6" fmla="*/ 3780932 h 3924745"/>
                <a:gd name="connsiteX7" fmla="*/ 143707 w 3924531"/>
                <a:gd name="connsiteY7" fmla="*/ 2703795 h 3924745"/>
                <a:gd name="connsiteX8" fmla="*/ 16701 w 3924531"/>
                <a:gd name="connsiteY8" fmla="*/ 2229621 h 3924745"/>
                <a:gd name="connsiteX9" fmla="*/ 410955 w 3924531"/>
                <a:gd name="connsiteY9" fmla="*/ 758229 h 3924745"/>
                <a:gd name="connsiteX10" fmla="*/ 758123 w 3924531"/>
                <a:gd name="connsiteY10" fmla="*/ 411062 h 3924745"/>
                <a:gd name="connsiteX11" fmla="*/ 2229514 w 3924531"/>
                <a:gd name="connsiteY11" fmla="*/ 16808 h 3924745"/>
                <a:gd name="connsiteX12" fmla="*/ 2703688 w 3924531"/>
                <a:gd name="connsiteY12" fmla="*/ 143814 h 392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531" h="3924745">
                  <a:moveTo>
                    <a:pt x="2703688" y="143814"/>
                  </a:moveTo>
                  <a:lnTo>
                    <a:pt x="3780826" y="1220951"/>
                  </a:lnTo>
                  <a:cubicBezTo>
                    <a:pt x="3904777" y="1344903"/>
                    <a:pt x="3953136" y="1525614"/>
                    <a:pt x="3907831" y="1695125"/>
                  </a:cubicBezTo>
                  <a:lnTo>
                    <a:pt x="3513323" y="3166770"/>
                  </a:lnTo>
                  <a:cubicBezTo>
                    <a:pt x="3468017" y="3336282"/>
                    <a:pt x="3335666" y="3468633"/>
                    <a:pt x="3166155" y="3513939"/>
                  </a:cubicBezTo>
                  <a:lnTo>
                    <a:pt x="1695018" y="3907938"/>
                  </a:lnTo>
                  <a:cubicBezTo>
                    <a:pt x="1525761" y="3953498"/>
                    <a:pt x="1344796" y="3904884"/>
                    <a:pt x="1220845" y="3780932"/>
                  </a:cubicBezTo>
                  <a:lnTo>
                    <a:pt x="143707" y="2703795"/>
                  </a:lnTo>
                  <a:cubicBezTo>
                    <a:pt x="19755" y="2579843"/>
                    <a:pt x="-28605" y="2399132"/>
                    <a:pt x="16701" y="2229621"/>
                  </a:cubicBezTo>
                  <a:lnTo>
                    <a:pt x="410955" y="758229"/>
                  </a:lnTo>
                  <a:cubicBezTo>
                    <a:pt x="456260" y="588718"/>
                    <a:pt x="588612" y="456367"/>
                    <a:pt x="758123" y="411062"/>
                  </a:cubicBezTo>
                  <a:lnTo>
                    <a:pt x="2229514" y="16808"/>
                  </a:lnTo>
                  <a:cubicBezTo>
                    <a:pt x="2398771" y="-28752"/>
                    <a:pt x="2579736" y="19862"/>
                    <a:pt x="2703688" y="143814"/>
                  </a:cubicBezTo>
                  <a:close/>
                </a:path>
              </a:pathLst>
            </a:custGeom>
          </p:spPr>
        </p:pic>
      </p:grpSp>
      <p:pic>
        <p:nvPicPr>
          <p:cNvPr id="3" name="Zasób 1.png" descr="Zasób 1.png">
            <a:extLst>
              <a:ext uri="{FF2B5EF4-FFF2-40B4-BE49-F238E27FC236}">
                <a16:creationId xmlns:a16="http://schemas.microsoft.com/office/drawing/2014/main" id="{5CE69929-B50B-0600-3D1B-1CED78F563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075"/>
          <a:stretch/>
        </p:blipFill>
        <p:spPr>
          <a:xfrm>
            <a:off x="440881" y="5788919"/>
            <a:ext cx="1199900" cy="466046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50D340-0BFA-2AE3-E3E6-739EA91C2707}"/>
              </a:ext>
            </a:extLst>
          </p:cNvPr>
          <p:cNvCxnSpPr>
            <a:cxnSpLocks/>
          </p:cNvCxnSpPr>
          <p:nvPr userDrawn="1"/>
        </p:nvCxnSpPr>
        <p:spPr>
          <a:xfrm>
            <a:off x="1843075" y="5788919"/>
            <a:ext cx="0" cy="45800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07B4F37-339E-E73F-839C-3F24FD016389}"/>
              </a:ext>
            </a:extLst>
          </p:cNvPr>
          <p:cNvSpPr txBox="1">
            <a:spLocks/>
          </p:cNvSpPr>
          <p:nvPr userDrawn="1"/>
        </p:nvSpPr>
        <p:spPr>
          <a:xfrm>
            <a:off x="2038557" y="5788919"/>
            <a:ext cx="3642358" cy="4580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accent2"/>
                </a:solidFill>
              </a:rPr>
              <a:t>Developing therapeutics </a:t>
            </a:r>
            <a:br>
              <a:rPr lang="en-US" sz="1800" b="0">
                <a:solidFill>
                  <a:schemeClr val="accent2"/>
                </a:solidFill>
              </a:rPr>
            </a:br>
            <a:r>
              <a:rPr lang="en-US" sz="1800" b="0">
                <a:solidFill>
                  <a:schemeClr val="accent2"/>
                </a:solidFill>
              </a:rPr>
              <a:t>at</a:t>
            </a:r>
            <a:r>
              <a:rPr lang="uk-UA" sz="1800" b="0">
                <a:solidFill>
                  <a:schemeClr val="accent2"/>
                </a:solidFill>
              </a:rPr>
              <a:t> </a:t>
            </a:r>
            <a:r>
              <a:rPr lang="en-US" sz="1800" b="0">
                <a:solidFill>
                  <a:schemeClr val="accent2"/>
                </a:solidFill>
              </a:rPr>
              <a:t>the forefront of oncology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C9A134-C93E-51D0-46B8-002E3A8A5D51}"/>
              </a:ext>
            </a:extLst>
          </p:cNvPr>
          <p:cNvSpPr/>
          <p:nvPr userDrawn="1"/>
        </p:nvSpPr>
        <p:spPr>
          <a:xfrm rot="5400000">
            <a:off x="6557911" y="4752225"/>
            <a:ext cx="1784570" cy="2426983"/>
          </a:xfrm>
          <a:custGeom>
            <a:avLst/>
            <a:gdLst>
              <a:gd name="connsiteX0" fmla="*/ 0 w 1784570"/>
              <a:gd name="connsiteY0" fmla="*/ 1672346 h 2426983"/>
              <a:gd name="connsiteX1" fmla="*/ 0 w 1784570"/>
              <a:gd name="connsiteY1" fmla="*/ 754637 h 2426983"/>
              <a:gd name="connsiteX2" fmla="*/ 147892 w 1784570"/>
              <a:gd name="connsiteY2" fmla="*/ 498538 h 2426983"/>
              <a:gd name="connsiteX3" fmla="*/ 942863 w 1784570"/>
              <a:gd name="connsiteY3" fmla="*/ 39684 h 2426983"/>
              <a:gd name="connsiteX4" fmla="*/ 1238646 w 1784570"/>
              <a:gd name="connsiteY4" fmla="*/ 39684 h 2426983"/>
              <a:gd name="connsiteX5" fmla="*/ 1784570 w 1784570"/>
              <a:gd name="connsiteY5" fmla="*/ 354960 h 2426983"/>
              <a:gd name="connsiteX6" fmla="*/ 1784569 w 1784570"/>
              <a:gd name="connsiteY6" fmla="*/ 2071983 h 2426983"/>
              <a:gd name="connsiteX7" fmla="*/ 1238429 w 1784570"/>
              <a:gd name="connsiteY7" fmla="*/ 2387299 h 2426983"/>
              <a:gd name="connsiteX8" fmla="*/ 942646 w 1784570"/>
              <a:gd name="connsiteY8" fmla="*/ 2387299 h 2426983"/>
              <a:gd name="connsiteX9" fmla="*/ 147891 w 1784570"/>
              <a:gd name="connsiteY9" fmla="*/ 1928445 h 2426983"/>
              <a:gd name="connsiteX10" fmla="*/ 0 w 1784570"/>
              <a:gd name="connsiteY10" fmla="*/ 1672346 h 2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4570" h="2426983">
                <a:moveTo>
                  <a:pt x="0" y="1672346"/>
                </a:moveTo>
                <a:lnTo>
                  <a:pt x="0" y="754637"/>
                </a:lnTo>
                <a:cubicBezTo>
                  <a:pt x="0" y="649031"/>
                  <a:pt x="56381" y="551449"/>
                  <a:pt x="147892" y="498538"/>
                </a:cubicBezTo>
                <a:lnTo>
                  <a:pt x="942863" y="39684"/>
                </a:lnTo>
                <a:cubicBezTo>
                  <a:pt x="1034374" y="-13228"/>
                  <a:pt x="1147136" y="-13228"/>
                  <a:pt x="1238646" y="39684"/>
                </a:cubicBezTo>
                <a:lnTo>
                  <a:pt x="1784570" y="354960"/>
                </a:lnTo>
                <a:lnTo>
                  <a:pt x="1784569" y="2071983"/>
                </a:lnTo>
                <a:lnTo>
                  <a:pt x="1238429" y="2387299"/>
                </a:lnTo>
                <a:cubicBezTo>
                  <a:pt x="1146918" y="2440211"/>
                  <a:pt x="1034156" y="2440211"/>
                  <a:pt x="942646" y="2387299"/>
                </a:cubicBezTo>
                <a:lnTo>
                  <a:pt x="147891" y="1928445"/>
                </a:lnTo>
                <a:cubicBezTo>
                  <a:pt x="56381" y="1875751"/>
                  <a:pt x="0" y="1777952"/>
                  <a:pt x="0" y="1672346"/>
                </a:cubicBezTo>
                <a:close/>
              </a:path>
            </a:pathLst>
          </a:custGeom>
          <a:pattFill prst="dkDnDiag">
            <a:fgClr>
              <a:schemeClr val="accent2"/>
            </a:fgClr>
            <a:bgClr>
              <a:schemeClr val="accent1"/>
            </a:bgClr>
          </a:pattFill>
          <a:ln w="12700" cap="flat">
            <a:noFill/>
            <a:prstDash val="dash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8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Custom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29">
            <a:extLst>
              <a:ext uri="{FF2B5EF4-FFF2-40B4-BE49-F238E27FC236}">
                <a16:creationId xmlns:a16="http://schemas.microsoft.com/office/drawing/2014/main" id="{3504CA62-39E4-277E-8918-1EF611DB1E02}"/>
              </a:ext>
            </a:extLst>
          </p:cNvPr>
          <p:cNvSpPr/>
          <p:nvPr userDrawn="1"/>
        </p:nvSpPr>
        <p:spPr>
          <a:xfrm rot="5400000">
            <a:off x="7747151" y="579672"/>
            <a:ext cx="3797530" cy="4225686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accent2"/>
            </a:bgClr>
          </a:patt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29">
            <a:extLst>
              <a:ext uri="{FF2B5EF4-FFF2-40B4-BE49-F238E27FC236}">
                <a16:creationId xmlns:a16="http://schemas.microsoft.com/office/drawing/2014/main" id="{03A15A24-CAC0-9556-6CBA-2619B86E2EDC}"/>
              </a:ext>
            </a:extLst>
          </p:cNvPr>
          <p:cNvSpPr/>
          <p:nvPr userDrawn="1"/>
        </p:nvSpPr>
        <p:spPr>
          <a:xfrm rot="5400000">
            <a:off x="9299199" y="244216"/>
            <a:ext cx="2201124" cy="2449292"/>
          </a:xfrm>
          <a:custGeom>
            <a:avLst/>
            <a:gdLst>
              <a:gd name="connsiteX0" fmla="*/ 0 w 4804151"/>
              <a:gd name="connsiteY0" fmla="*/ 1662204 h 5345801"/>
              <a:gd name="connsiteX1" fmla="*/ 0 w 4804151"/>
              <a:gd name="connsiteY1" fmla="*/ 3683598 h 5345801"/>
              <a:gd name="connsiteX2" fmla="*/ 325754 w 4804151"/>
              <a:gd name="connsiteY2" fmla="*/ 4247696 h 5345801"/>
              <a:gd name="connsiteX3" fmla="*/ 2076322 w 4804151"/>
              <a:gd name="connsiteY3" fmla="*/ 5258393 h 5345801"/>
              <a:gd name="connsiteX4" fmla="*/ 2727829 w 4804151"/>
              <a:gd name="connsiteY4" fmla="*/ 5258393 h 5345801"/>
              <a:gd name="connsiteX5" fmla="*/ 4478398 w 4804151"/>
              <a:gd name="connsiteY5" fmla="*/ 4247696 h 5345801"/>
              <a:gd name="connsiteX6" fmla="*/ 4804151 w 4804151"/>
              <a:gd name="connsiteY6" fmla="*/ 3683598 h 5345801"/>
              <a:gd name="connsiteX7" fmla="*/ 4804151 w 4804151"/>
              <a:gd name="connsiteY7" fmla="*/ 1662204 h 5345801"/>
              <a:gd name="connsiteX8" fmla="*/ 4478398 w 4804151"/>
              <a:gd name="connsiteY8" fmla="*/ 1098106 h 5345801"/>
              <a:gd name="connsiteX9" fmla="*/ 2728307 w 4804151"/>
              <a:gd name="connsiteY9" fmla="*/ 87409 h 5345801"/>
              <a:gd name="connsiteX10" fmla="*/ 2076799 w 4804151"/>
              <a:gd name="connsiteY10" fmla="*/ 87409 h 5345801"/>
              <a:gd name="connsiteX11" fmla="*/ 325754 w 4804151"/>
              <a:gd name="connsiteY11" fmla="*/ 1098106 h 5345801"/>
              <a:gd name="connsiteX12" fmla="*/ 0 w 4804151"/>
              <a:gd name="connsiteY12" fmla="*/ 1662204 h 53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151" h="5345801">
                <a:moveTo>
                  <a:pt x="0" y="1662204"/>
                </a:moveTo>
                <a:lnTo>
                  <a:pt x="0" y="3683598"/>
                </a:lnTo>
                <a:cubicBezTo>
                  <a:pt x="0" y="3916211"/>
                  <a:pt x="124188" y="4131629"/>
                  <a:pt x="325754" y="4247696"/>
                </a:cubicBezTo>
                <a:lnTo>
                  <a:pt x="2076322" y="5258393"/>
                </a:lnTo>
                <a:cubicBezTo>
                  <a:pt x="2277888" y="5374938"/>
                  <a:pt x="2526263" y="5374938"/>
                  <a:pt x="2727829" y="5258393"/>
                </a:cubicBezTo>
                <a:lnTo>
                  <a:pt x="4478398" y="4247696"/>
                </a:lnTo>
                <a:cubicBezTo>
                  <a:pt x="4679964" y="4131151"/>
                  <a:pt x="4804151" y="3916211"/>
                  <a:pt x="4804151" y="3683598"/>
                </a:cubicBezTo>
                <a:lnTo>
                  <a:pt x="4804151" y="1662204"/>
                </a:lnTo>
                <a:cubicBezTo>
                  <a:pt x="4804151" y="1429591"/>
                  <a:pt x="4679964" y="1214173"/>
                  <a:pt x="4478398" y="1098106"/>
                </a:cubicBezTo>
                <a:lnTo>
                  <a:pt x="2728307" y="87409"/>
                </a:lnTo>
                <a:cubicBezTo>
                  <a:pt x="2526741" y="-29136"/>
                  <a:pt x="2278366" y="-29136"/>
                  <a:pt x="2076799" y="87409"/>
                </a:cubicBezTo>
                <a:lnTo>
                  <a:pt x="325754" y="1098106"/>
                </a:lnTo>
                <a:cubicBezTo>
                  <a:pt x="124188" y="1214651"/>
                  <a:pt x="0" y="1429591"/>
                  <a:pt x="0" y="1662204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C79B2-A6D4-ABA1-A3F8-3FAE5CD3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498150"/>
            <a:ext cx="6683374" cy="1323439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A6390E-22CA-D57A-2132-A480F8F9C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2980229"/>
            <a:ext cx="6683374" cy="54451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Subtitle | Date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277C134-59E3-0760-D632-BEA4054852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31646" y="882335"/>
            <a:ext cx="4028541" cy="3620360"/>
          </a:xfrm>
          <a:custGeom>
            <a:avLst/>
            <a:gdLst>
              <a:gd name="connsiteX0" fmla="*/ 1252621 w 4028541"/>
              <a:gd name="connsiteY0" fmla="*/ 0 h 3620360"/>
              <a:gd name="connsiteX1" fmla="*/ 2775922 w 4028541"/>
              <a:gd name="connsiteY1" fmla="*/ 0 h 3620360"/>
              <a:gd name="connsiteX2" fmla="*/ 3201020 w 4028541"/>
              <a:gd name="connsiteY2" fmla="*/ 245486 h 3620360"/>
              <a:gd name="connsiteX3" fmla="*/ 3962672 w 4028541"/>
              <a:gd name="connsiteY3" fmla="*/ 1565055 h 3620360"/>
              <a:gd name="connsiteX4" fmla="*/ 4012074 w 4028541"/>
              <a:gd name="connsiteY4" fmla="*/ 1684491 h 3620360"/>
              <a:gd name="connsiteX5" fmla="*/ 4028541 w 4028541"/>
              <a:gd name="connsiteY5" fmla="*/ 1810537 h 3620360"/>
              <a:gd name="connsiteX6" fmla="*/ 4028541 w 4028541"/>
              <a:gd name="connsiteY6" fmla="*/ 1810545 h 3620360"/>
              <a:gd name="connsiteX7" fmla="*/ 4012074 w 4028541"/>
              <a:gd name="connsiteY7" fmla="*/ 1936590 h 3620360"/>
              <a:gd name="connsiteX8" fmla="*/ 3962672 w 4028541"/>
              <a:gd name="connsiteY8" fmla="*/ 2056026 h 3620360"/>
              <a:gd name="connsiteX9" fmla="*/ 3201020 w 4028541"/>
              <a:gd name="connsiteY9" fmla="*/ 3374877 h 3620360"/>
              <a:gd name="connsiteX10" fmla="*/ 2840929 w 4028541"/>
              <a:gd name="connsiteY10" fmla="*/ 3616043 h 3620360"/>
              <a:gd name="connsiteX11" fmla="*/ 2775937 w 4028541"/>
              <a:gd name="connsiteY11" fmla="*/ 3620360 h 3620360"/>
              <a:gd name="connsiteX12" fmla="*/ 1252606 w 4028541"/>
              <a:gd name="connsiteY12" fmla="*/ 3620360 h 3620360"/>
              <a:gd name="connsiteX13" fmla="*/ 1187629 w 4028541"/>
              <a:gd name="connsiteY13" fmla="*/ 3616043 h 3620360"/>
              <a:gd name="connsiteX14" fmla="*/ 827522 w 4028541"/>
              <a:gd name="connsiteY14" fmla="*/ 3374877 h 3620360"/>
              <a:gd name="connsiteX15" fmla="*/ 65871 w 4028541"/>
              <a:gd name="connsiteY15" fmla="*/ 2055665 h 3620360"/>
              <a:gd name="connsiteX16" fmla="*/ 65871 w 4028541"/>
              <a:gd name="connsiteY16" fmla="*/ 1564696 h 3620360"/>
              <a:gd name="connsiteX17" fmla="*/ 827522 w 4028541"/>
              <a:gd name="connsiteY17" fmla="*/ 245486 h 3620360"/>
              <a:gd name="connsiteX18" fmla="*/ 1252621 w 4028541"/>
              <a:gd name="connsiteY18" fmla="*/ 0 h 362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8541" h="3620360">
                <a:moveTo>
                  <a:pt x="1252621" y="0"/>
                </a:moveTo>
                <a:lnTo>
                  <a:pt x="2775922" y="0"/>
                </a:lnTo>
                <a:cubicBezTo>
                  <a:pt x="2951217" y="0"/>
                  <a:pt x="3113194" y="93587"/>
                  <a:pt x="3201020" y="245486"/>
                </a:cubicBezTo>
                <a:lnTo>
                  <a:pt x="3962672" y="1565055"/>
                </a:lnTo>
                <a:cubicBezTo>
                  <a:pt x="3984628" y="1603030"/>
                  <a:pt x="4001096" y="1643209"/>
                  <a:pt x="4012074" y="1684491"/>
                </a:cubicBezTo>
                <a:lnTo>
                  <a:pt x="4028541" y="1810537"/>
                </a:lnTo>
                <a:lnTo>
                  <a:pt x="4028541" y="1810545"/>
                </a:lnTo>
                <a:lnTo>
                  <a:pt x="4012074" y="1936590"/>
                </a:lnTo>
                <a:cubicBezTo>
                  <a:pt x="4001096" y="1977872"/>
                  <a:pt x="3984628" y="2018051"/>
                  <a:pt x="3962672" y="2056026"/>
                </a:cubicBezTo>
                <a:lnTo>
                  <a:pt x="3201020" y="3374877"/>
                </a:lnTo>
                <a:cubicBezTo>
                  <a:pt x="3124487" y="3507788"/>
                  <a:pt x="2990631" y="3596054"/>
                  <a:pt x="2840929" y="3616043"/>
                </a:cubicBezTo>
                <a:lnTo>
                  <a:pt x="2775937" y="3620360"/>
                </a:lnTo>
                <a:lnTo>
                  <a:pt x="1252606" y="3620360"/>
                </a:lnTo>
                <a:lnTo>
                  <a:pt x="1187629" y="3616043"/>
                </a:lnTo>
                <a:cubicBezTo>
                  <a:pt x="1037990" y="3596054"/>
                  <a:pt x="904371" y="3507788"/>
                  <a:pt x="827522" y="3374877"/>
                </a:cubicBezTo>
                <a:lnTo>
                  <a:pt x="65871" y="2055665"/>
                </a:lnTo>
                <a:cubicBezTo>
                  <a:pt x="-21956" y="1903768"/>
                  <a:pt x="-21956" y="1716594"/>
                  <a:pt x="65871" y="1564696"/>
                </a:cubicBezTo>
                <a:lnTo>
                  <a:pt x="827522" y="245486"/>
                </a:lnTo>
                <a:cubicBezTo>
                  <a:pt x="914988" y="93587"/>
                  <a:pt x="1077326" y="0"/>
                  <a:pt x="1252621" y="0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16F82C-FD22-C287-2D39-38DBAEF9B168}"/>
              </a:ext>
            </a:extLst>
          </p:cNvPr>
          <p:cNvCxnSpPr>
            <a:cxnSpLocks/>
          </p:cNvCxnSpPr>
          <p:nvPr userDrawn="1"/>
        </p:nvCxnSpPr>
        <p:spPr>
          <a:xfrm>
            <a:off x="1843075" y="5788919"/>
            <a:ext cx="0" cy="45800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9839EC20-775D-4EF2-1B93-88EC6B477E08}"/>
              </a:ext>
            </a:extLst>
          </p:cNvPr>
          <p:cNvSpPr txBox="1">
            <a:spLocks/>
          </p:cNvSpPr>
          <p:nvPr userDrawn="1"/>
        </p:nvSpPr>
        <p:spPr>
          <a:xfrm>
            <a:off x="2038557" y="5788919"/>
            <a:ext cx="3642358" cy="4580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tx2"/>
                </a:solidFill>
              </a:rPr>
              <a:t>Developing therapeutics </a:t>
            </a:r>
            <a:br>
              <a:rPr lang="en-US" sz="1800" b="0">
                <a:solidFill>
                  <a:schemeClr val="tx2"/>
                </a:solidFill>
              </a:rPr>
            </a:br>
            <a:r>
              <a:rPr lang="en-US" sz="1800" b="0">
                <a:solidFill>
                  <a:schemeClr val="tx2"/>
                </a:solidFill>
              </a:rPr>
              <a:t>at</a:t>
            </a:r>
            <a:r>
              <a:rPr lang="uk-UA" sz="1800" b="0">
                <a:solidFill>
                  <a:schemeClr val="tx2"/>
                </a:solidFill>
              </a:rPr>
              <a:t> </a:t>
            </a:r>
            <a:r>
              <a:rPr lang="en-US" sz="1800" b="0">
                <a:solidFill>
                  <a:schemeClr val="tx2"/>
                </a:solidFill>
              </a:rPr>
              <a:t>the forefront of oncology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C48C78-84D0-6757-6455-7B1636132A0A}"/>
              </a:ext>
            </a:extLst>
          </p:cNvPr>
          <p:cNvGrpSpPr/>
          <p:nvPr userDrawn="1"/>
        </p:nvGrpSpPr>
        <p:grpSpPr>
          <a:xfrm>
            <a:off x="431800" y="5780874"/>
            <a:ext cx="1215793" cy="474091"/>
            <a:chOff x="419100" y="5519738"/>
            <a:chExt cx="1700254" cy="663003"/>
          </a:xfrm>
        </p:grpSpPr>
        <p:pic>
          <p:nvPicPr>
            <p:cNvPr id="6" name="Picture 5" descr="A white text with blue dots on a black background&#10;&#10;Description automatically generated">
              <a:extLst>
                <a:ext uri="{FF2B5EF4-FFF2-40B4-BE49-F238E27FC236}">
                  <a16:creationId xmlns:a16="http://schemas.microsoft.com/office/drawing/2014/main" id="{2A54F663-05DB-31DA-9AEB-BE7667AA91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5" t="40093" r="27969" b="40552"/>
            <a:stretch/>
          </p:blipFill>
          <p:spPr>
            <a:xfrm>
              <a:off x="419100" y="5519738"/>
              <a:ext cx="1700254" cy="466725"/>
            </a:xfrm>
            <a:prstGeom prst="rect">
              <a:avLst/>
            </a:prstGeom>
          </p:spPr>
        </p:pic>
        <p:pic>
          <p:nvPicPr>
            <p:cNvPr id="7" name="Zasób 1.png" descr="Zasób 1.png">
              <a:extLst>
                <a:ext uri="{FF2B5EF4-FFF2-40B4-BE49-F238E27FC236}">
                  <a16:creationId xmlns:a16="http://schemas.microsoft.com/office/drawing/2014/main" id="{DEC41987-C785-5A89-D3A7-4CAF3FFC6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378"/>
            <a:stretch/>
          </p:blipFill>
          <p:spPr>
            <a:xfrm>
              <a:off x="431800" y="6062663"/>
              <a:ext cx="1678028" cy="12007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875379-4BF2-8EEE-884E-9966566B4297}"/>
              </a:ext>
            </a:extLst>
          </p:cNvPr>
          <p:cNvSpPr/>
          <p:nvPr userDrawn="1"/>
        </p:nvSpPr>
        <p:spPr>
          <a:xfrm rot="5400000">
            <a:off x="6557911" y="4752225"/>
            <a:ext cx="1784570" cy="2426983"/>
          </a:xfrm>
          <a:custGeom>
            <a:avLst/>
            <a:gdLst>
              <a:gd name="connsiteX0" fmla="*/ 0 w 1784570"/>
              <a:gd name="connsiteY0" fmla="*/ 1672346 h 2426983"/>
              <a:gd name="connsiteX1" fmla="*/ 0 w 1784570"/>
              <a:gd name="connsiteY1" fmla="*/ 754637 h 2426983"/>
              <a:gd name="connsiteX2" fmla="*/ 147892 w 1784570"/>
              <a:gd name="connsiteY2" fmla="*/ 498538 h 2426983"/>
              <a:gd name="connsiteX3" fmla="*/ 942863 w 1784570"/>
              <a:gd name="connsiteY3" fmla="*/ 39684 h 2426983"/>
              <a:gd name="connsiteX4" fmla="*/ 1238646 w 1784570"/>
              <a:gd name="connsiteY4" fmla="*/ 39684 h 2426983"/>
              <a:gd name="connsiteX5" fmla="*/ 1784570 w 1784570"/>
              <a:gd name="connsiteY5" fmla="*/ 354960 h 2426983"/>
              <a:gd name="connsiteX6" fmla="*/ 1784569 w 1784570"/>
              <a:gd name="connsiteY6" fmla="*/ 2071983 h 2426983"/>
              <a:gd name="connsiteX7" fmla="*/ 1238429 w 1784570"/>
              <a:gd name="connsiteY7" fmla="*/ 2387299 h 2426983"/>
              <a:gd name="connsiteX8" fmla="*/ 942646 w 1784570"/>
              <a:gd name="connsiteY8" fmla="*/ 2387299 h 2426983"/>
              <a:gd name="connsiteX9" fmla="*/ 147891 w 1784570"/>
              <a:gd name="connsiteY9" fmla="*/ 1928445 h 2426983"/>
              <a:gd name="connsiteX10" fmla="*/ 0 w 1784570"/>
              <a:gd name="connsiteY10" fmla="*/ 1672346 h 24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4570" h="2426983">
                <a:moveTo>
                  <a:pt x="0" y="1672346"/>
                </a:moveTo>
                <a:lnTo>
                  <a:pt x="0" y="754637"/>
                </a:lnTo>
                <a:cubicBezTo>
                  <a:pt x="0" y="649031"/>
                  <a:pt x="56381" y="551449"/>
                  <a:pt x="147892" y="498538"/>
                </a:cubicBezTo>
                <a:lnTo>
                  <a:pt x="942863" y="39684"/>
                </a:lnTo>
                <a:cubicBezTo>
                  <a:pt x="1034374" y="-13228"/>
                  <a:pt x="1147136" y="-13228"/>
                  <a:pt x="1238646" y="39684"/>
                </a:cubicBezTo>
                <a:lnTo>
                  <a:pt x="1784570" y="354960"/>
                </a:lnTo>
                <a:lnTo>
                  <a:pt x="1784569" y="2071983"/>
                </a:lnTo>
                <a:lnTo>
                  <a:pt x="1238429" y="2387299"/>
                </a:lnTo>
                <a:cubicBezTo>
                  <a:pt x="1146918" y="2440211"/>
                  <a:pt x="1034156" y="2440211"/>
                  <a:pt x="942646" y="2387299"/>
                </a:cubicBezTo>
                <a:lnTo>
                  <a:pt x="147891" y="1928445"/>
                </a:lnTo>
                <a:cubicBezTo>
                  <a:pt x="56381" y="1875751"/>
                  <a:pt x="0" y="1777952"/>
                  <a:pt x="0" y="1672346"/>
                </a:cubicBezTo>
                <a:close/>
              </a:path>
            </a:pathLst>
          </a:custGeom>
          <a:pattFill prst="dkDnDiag">
            <a:fgClr>
              <a:schemeClr val="accent2"/>
            </a:fgClr>
            <a:bgClr>
              <a:schemeClr val="accent1"/>
            </a:bgClr>
          </a:pattFill>
          <a:ln w="12700" cap="flat">
            <a:noFill/>
            <a:prstDash val="dash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FCA4D2-BA7B-06A4-42E0-0FDA2AD784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2681973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84" imgH="486" progId="TCLayout.ActiveDocument.1">
                  <p:embed/>
                </p:oleObj>
              </mc:Choice>
              <mc:Fallback>
                <p:oleObj name="think-cell Slide" r:id="rId37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FCA4D2-BA7B-06A4-42E0-0FDA2AD784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8A6E3-3B5E-41C0-A22C-38BC92D8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00" y="285157"/>
            <a:ext cx="113256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4DA70-5AC1-8637-53A9-DC99E0E9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277039"/>
            <a:ext cx="11327001" cy="491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2D403-2FF7-44E3-AA88-68AE6B99D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799" y="6298329"/>
            <a:ext cx="8902701" cy="1365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FD247-D2A7-8610-2404-778E98897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53359" y="6480634"/>
            <a:ext cx="252000" cy="136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33137C0-666F-4F7B-A794-FB593C9AD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4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79" r:id="rId3"/>
    <p:sldLayoutId id="2147483677" r:id="rId4"/>
    <p:sldLayoutId id="2147483695" r:id="rId5"/>
    <p:sldLayoutId id="2147483678" r:id="rId6"/>
    <p:sldLayoutId id="2147483681" r:id="rId7"/>
    <p:sldLayoutId id="2147483684" r:id="rId8"/>
    <p:sldLayoutId id="2147483675" r:id="rId9"/>
    <p:sldLayoutId id="2147483658" r:id="rId10"/>
    <p:sldLayoutId id="2147483696" r:id="rId11"/>
    <p:sldLayoutId id="2147483697" r:id="rId12"/>
    <p:sldLayoutId id="2147483698" r:id="rId13"/>
    <p:sldLayoutId id="2147483700" r:id="rId14"/>
    <p:sldLayoutId id="2147483701" r:id="rId15"/>
    <p:sldLayoutId id="2147483699" r:id="rId16"/>
    <p:sldLayoutId id="2147483661" r:id="rId17"/>
    <p:sldLayoutId id="2147483664" r:id="rId18"/>
    <p:sldLayoutId id="2147483668" r:id="rId19"/>
    <p:sldLayoutId id="2147483669" r:id="rId20"/>
    <p:sldLayoutId id="2147483691" r:id="rId21"/>
    <p:sldLayoutId id="2147483653" r:id="rId22"/>
    <p:sldLayoutId id="2147483667" r:id="rId23"/>
    <p:sldLayoutId id="2147483666" r:id="rId24"/>
    <p:sldLayoutId id="2147483665" r:id="rId25"/>
    <p:sldLayoutId id="2147483682" r:id="rId26"/>
    <p:sldLayoutId id="2147483683" r:id="rId27"/>
    <p:sldLayoutId id="2147483654" r:id="rId28"/>
    <p:sldLayoutId id="2147483674" r:id="rId29"/>
    <p:sldLayoutId id="2147483692" r:id="rId30"/>
    <p:sldLayoutId id="2147483673" r:id="rId31"/>
    <p:sldLayoutId id="2147483703" r:id="rId32"/>
    <p:sldLayoutId id="2147483680" r:id="rId33"/>
    <p:sldLayoutId id="2147483704" r:id="rId3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76213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4" userDrawn="1">
          <p15:clr>
            <a:srgbClr val="F26B43"/>
          </p15:clr>
        </p15:guide>
        <p15:guide id="2" pos="264" userDrawn="1">
          <p15:clr>
            <a:srgbClr val="F26B43"/>
          </p15:clr>
        </p15:guide>
        <p15:guide id="3" pos="7410" userDrawn="1">
          <p15:clr>
            <a:srgbClr val="F26B43"/>
          </p15:clr>
        </p15:guide>
        <p15:guide id="4" orient="horz" pos="3896" userDrawn="1">
          <p15:clr>
            <a:srgbClr val="F26B43"/>
          </p15:clr>
        </p15:guide>
        <p15:guide id="5" orient="horz" pos="636" userDrawn="1">
          <p15:clr>
            <a:srgbClr val="5ACBF0"/>
          </p15:clr>
        </p15:guide>
        <p15:guide id="6" orient="horz" pos="799" userDrawn="1">
          <p15:clr>
            <a:srgbClr val="5ACBF0"/>
          </p15:clr>
        </p15:guide>
        <p15:guide id="7" orient="horz" pos="2163" userDrawn="1">
          <p15:clr>
            <a:srgbClr val="5ACBF0"/>
          </p15:clr>
        </p15:guide>
        <p15:guide id="8" orient="horz" pos="2445" userDrawn="1">
          <p15:clr>
            <a:srgbClr val="5ACBF0"/>
          </p15:clr>
        </p15:guide>
        <p15:guide id="9" pos="1794" userDrawn="1">
          <p15:clr>
            <a:srgbClr val="5ACBF0"/>
          </p15:clr>
        </p15:guide>
        <p15:guide id="10" pos="2136" userDrawn="1">
          <p15:clr>
            <a:srgbClr val="5ACBF0"/>
          </p15:clr>
        </p15:guide>
        <p15:guide id="11" pos="3666" userDrawn="1">
          <p15:clr>
            <a:srgbClr val="5ACBF0"/>
          </p15:clr>
        </p15:guide>
        <p15:guide id="12" pos="4008" userDrawn="1">
          <p15:clr>
            <a:srgbClr val="5ACBF0"/>
          </p15:clr>
        </p15:guide>
        <p15:guide id="13" pos="5538" userDrawn="1">
          <p15:clr>
            <a:srgbClr val="5ACBF0"/>
          </p15:clr>
        </p15:guide>
        <p15:guide id="14" pos="5880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2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2.jpeg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BFF20-778C-4877-12EF-B530118528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6063" y="3697328"/>
            <a:ext cx="6683374" cy="54451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l-PL" sz="2800" b="1" noProof="0">
                <a:latin typeface="+mj-lt"/>
                <a:ea typeface="Open Sans"/>
                <a:cs typeface="Open Sans"/>
              </a:rPr>
              <a:t>Ryvu </a:t>
            </a:r>
            <a:r>
              <a:rPr lang="pl-PL" sz="2800" b="1" noProof="0" err="1">
                <a:latin typeface="+mj-lt"/>
                <a:ea typeface="Open Sans"/>
                <a:cs typeface="Open Sans"/>
              </a:rPr>
              <a:t>Therapeutics</a:t>
            </a:r>
            <a:r>
              <a:rPr lang="pl-PL" sz="2800" b="1" noProof="0">
                <a:latin typeface="+mj-lt"/>
                <a:ea typeface="Open Sans"/>
                <a:cs typeface="Open Sans"/>
              </a:rPr>
              <a:t> S.A.</a:t>
            </a:r>
          </a:p>
          <a:p>
            <a:pPr>
              <a:spcAft>
                <a:spcPts val="1200"/>
              </a:spcAft>
            </a:pPr>
            <a:r>
              <a:rPr lang="pl-PL" sz="2800" b="1" noProof="0">
                <a:latin typeface="+mj-lt"/>
                <a:ea typeface="Open Sans"/>
                <a:cs typeface="Open Sans"/>
              </a:rPr>
              <a:t>Załącznik do raportu bieżącego nr </a:t>
            </a:r>
            <a:r>
              <a:rPr lang="pl-PL" sz="2800" b="1">
                <a:latin typeface="+mj-lt"/>
                <a:ea typeface="Open Sans"/>
                <a:cs typeface="Open Sans"/>
              </a:rPr>
              <a:t>17/2025</a:t>
            </a:r>
            <a:br>
              <a:rPr lang="en-US" sz="2400" noProof="0">
                <a:latin typeface="+mj-lt"/>
              </a:rPr>
            </a:br>
            <a:endParaRPr lang="pl-PL" sz="2400" noProof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pl-PL" sz="2400" noProof="0">
                <a:latin typeface="+mj-lt"/>
              </a:rPr>
              <a:t>12 czerwca 2025 r.</a:t>
            </a:r>
            <a:endParaRPr lang="en-US" sz="1600" noProof="0">
              <a:latin typeface="+mj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38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D17EF-BC51-6E5D-2A0E-4C1F250F7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2A7C2CD-1B1E-F067-E2A7-A4FA36CC6701}"/>
              </a:ext>
            </a:extLst>
          </p:cNvPr>
          <p:cNvSpPr txBox="1">
            <a:spLocks/>
          </p:cNvSpPr>
          <p:nvPr/>
        </p:nvSpPr>
        <p:spPr>
          <a:xfrm>
            <a:off x="428625" y="285157"/>
            <a:ext cx="11444474" cy="388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/>
              <a:t>SŁOWNICZEK / OBJAŚNIENIA SKRÓTÓW</a:t>
            </a:r>
            <a:endParaRPr lang="pl-PL" noProof="0">
              <a:solidFill>
                <a:srgbClr val="17375F"/>
              </a:solidFill>
              <a:ea typeface="Calibri"/>
              <a:cs typeface="Calibri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4E89409-F029-8D91-78B0-0B52C512794B}"/>
              </a:ext>
            </a:extLst>
          </p:cNvPr>
          <p:cNvSpPr txBox="1"/>
          <p:nvPr/>
        </p:nvSpPr>
        <p:spPr>
          <a:xfrm>
            <a:off x="428625" y="885886"/>
            <a:ext cx="7343775" cy="52398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1L – </a:t>
            </a:r>
            <a:r>
              <a:rPr lang="pl-PL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first-line </a:t>
            </a:r>
            <a:r>
              <a:rPr lang="pl-PL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treatment</a:t>
            </a:r>
            <a:r>
              <a:rPr lang="pl-PL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pierwsza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linia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leczenia</a:t>
            </a:r>
            <a:endParaRPr lang="en-US" sz="1200" noProof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AML – acute myeloid leukemia;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ostra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białaczka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szpikowa</a:t>
            </a:r>
            <a:endParaRPr lang="en-US" sz="1200" noProof="0"/>
          </a:p>
          <a:p>
            <a:pPr>
              <a:spcAft>
                <a:spcPts val="300"/>
              </a:spcAft>
            </a:pP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BID – twice a day;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dwa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razy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dziennie</a:t>
            </a:r>
            <a:endParaRPr lang="en-US" sz="1200" noProof="0"/>
          </a:p>
          <a:p>
            <a:pPr algn="l">
              <a:spcAft>
                <a:spcPts val="300"/>
              </a:spcAft>
            </a:pPr>
            <a:r>
              <a:rPr lang="en-US" sz="1200" noProof="0"/>
              <a:t>CR – complete remission; </a:t>
            </a:r>
            <a:r>
              <a:rPr lang="en-US" sz="1200" noProof="0" err="1"/>
              <a:t>remisja</a:t>
            </a:r>
            <a:r>
              <a:rPr lang="en-US" sz="1200" noProof="0"/>
              <a:t> </a:t>
            </a:r>
            <a:r>
              <a:rPr lang="en-US" sz="1200" noProof="0" err="1"/>
              <a:t>całkowita</a:t>
            </a:r>
            <a:endParaRPr lang="en-US" sz="1200" noProof="0"/>
          </a:p>
          <a:p>
            <a:pPr>
              <a:spcAft>
                <a:spcPts val="300"/>
              </a:spcAft>
            </a:pPr>
            <a:r>
              <a:rPr lang="en-US" sz="1200" noProof="0" err="1"/>
              <a:t>CRx</a:t>
            </a:r>
            <a:r>
              <a:rPr lang="en-US" sz="1200" noProof="0"/>
              <a:t>:</a:t>
            </a:r>
            <a:br>
              <a:rPr lang="en-US" sz="1200" noProof="0"/>
            </a:br>
            <a:r>
              <a:rPr lang="en-US" sz="1200" noProof="0" err="1"/>
              <a:t>CRi</a:t>
            </a:r>
            <a:r>
              <a:rPr lang="en-US" sz="1200" noProof="0"/>
              <a:t> – CR with incomplete count recovery; CR z </a:t>
            </a:r>
            <a:r>
              <a:rPr lang="en-US" sz="1200" noProof="0" err="1"/>
              <a:t>niepełną</a:t>
            </a:r>
            <a:r>
              <a:rPr lang="en-US" sz="1200" noProof="0"/>
              <a:t> </a:t>
            </a:r>
            <a:r>
              <a:rPr lang="en-US" sz="1200" noProof="0" err="1"/>
              <a:t>regeneracją</a:t>
            </a:r>
            <a:r>
              <a:rPr lang="en-US" sz="1200" noProof="0"/>
              <a:t> </a:t>
            </a:r>
            <a:r>
              <a:rPr lang="en-US" sz="1200" noProof="0" err="1"/>
              <a:t>hematologiczną</a:t>
            </a:r>
            <a:br>
              <a:rPr lang="en-US" sz="1200" noProof="0"/>
            </a:br>
            <a:r>
              <a:rPr lang="en-US" sz="1200" noProof="0" err="1"/>
              <a:t>CRh</a:t>
            </a:r>
            <a:r>
              <a:rPr lang="en-US" sz="1200" noProof="0"/>
              <a:t> – CR with partial hematologic recovery; CR z </a:t>
            </a:r>
            <a:r>
              <a:rPr lang="en-US" sz="1200" noProof="0" err="1"/>
              <a:t>częściową</a:t>
            </a:r>
            <a:r>
              <a:rPr lang="en-US" sz="1200" noProof="0"/>
              <a:t> </a:t>
            </a:r>
            <a:r>
              <a:rPr lang="en-US" sz="1200" noProof="0" err="1"/>
              <a:t>regeneracją</a:t>
            </a:r>
            <a:r>
              <a:rPr lang="en-US" sz="1200" noProof="0"/>
              <a:t> </a:t>
            </a:r>
            <a:r>
              <a:rPr lang="en-US" sz="1200" noProof="0" err="1"/>
              <a:t>hematologiczną</a:t>
            </a:r>
            <a:endParaRPr lang="en-US" sz="1200" noProof="0"/>
          </a:p>
          <a:p>
            <a:pPr>
              <a:spcAft>
                <a:spcPts val="300"/>
              </a:spcAft>
            </a:pP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DLTs – dose limiting toxicities;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toksyczności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ograniczające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dawkę</a:t>
            </a:r>
            <a:endParaRPr lang="en-US" sz="1200" noProof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DoR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– duration of response;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czas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trwania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odpowiedzi</a:t>
            </a:r>
            <a:endParaRPr lang="en-US" sz="1200" noProof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noProof="0"/>
              <a:t>HMA – hypomethylating agent; lek </a:t>
            </a:r>
            <a:r>
              <a:rPr lang="en-US" sz="1200" noProof="0" err="1"/>
              <a:t>hipometylujący</a:t>
            </a:r>
            <a:endParaRPr lang="en-US" sz="1200" noProof="0"/>
          </a:p>
          <a:p>
            <a:pPr>
              <a:spcAft>
                <a:spcPts val="300"/>
              </a:spcAft>
            </a:pPr>
            <a:r>
              <a:rPr lang="en-US" sz="1200" noProof="0"/>
              <a:t>HR-MDS – high-risk </a:t>
            </a:r>
            <a:r>
              <a:rPr lang="en-US" sz="1200" noProof="0" err="1"/>
              <a:t>myelodisplastic</a:t>
            </a:r>
            <a:r>
              <a:rPr lang="en-US" sz="1200" noProof="0"/>
              <a:t> syndromes; </a:t>
            </a:r>
            <a:r>
              <a:rPr lang="en-US" sz="1200" noProof="0" err="1"/>
              <a:t>zespoły</a:t>
            </a:r>
            <a:r>
              <a:rPr lang="en-US" sz="1200" noProof="0"/>
              <a:t> </a:t>
            </a:r>
            <a:r>
              <a:rPr lang="en-US" sz="1200" noProof="0" err="1"/>
              <a:t>mielodysplastyczne</a:t>
            </a:r>
            <a:r>
              <a:rPr lang="en-US" sz="1200" noProof="0"/>
              <a:t> </a:t>
            </a:r>
            <a:r>
              <a:rPr lang="en-US" sz="1200" noProof="0" err="1"/>
              <a:t>wysokiego</a:t>
            </a:r>
            <a:r>
              <a:rPr lang="en-US" sz="1200" noProof="0"/>
              <a:t> </a:t>
            </a:r>
            <a:r>
              <a:rPr lang="en-US" sz="1200" noProof="0" err="1"/>
              <a:t>ryzyka</a:t>
            </a:r>
            <a:endParaRPr lang="en-US" sz="1200" noProof="0"/>
          </a:p>
          <a:p>
            <a:pPr>
              <a:spcAft>
                <a:spcPts val="300"/>
              </a:spcAft>
            </a:pPr>
            <a:r>
              <a:rPr lang="en-US" sz="1200" noProof="0"/>
              <a:t>IIT – investigator-initiated trial; </a:t>
            </a:r>
            <a:r>
              <a:rPr lang="en-US" sz="1200" noProof="0" err="1"/>
              <a:t>badanie</a:t>
            </a:r>
            <a:r>
              <a:rPr lang="en-US" sz="1200" noProof="0"/>
              <a:t> </a:t>
            </a:r>
            <a:r>
              <a:rPr lang="en-US" sz="1200" noProof="0" err="1"/>
              <a:t>inicjowane</a:t>
            </a:r>
            <a:r>
              <a:rPr lang="en-US" sz="1200" noProof="0"/>
              <a:t> </a:t>
            </a:r>
            <a:r>
              <a:rPr lang="en-US" sz="1200" noProof="0" err="1"/>
              <a:t>przez</a:t>
            </a:r>
            <a:r>
              <a:rPr lang="en-US" sz="1200" noProof="0"/>
              <a:t> </a:t>
            </a:r>
            <a:r>
              <a:rPr lang="en-US" sz="1200" noProof="0" err="1"/>
              <a:t>badacza</a:t>
            </a:r>
            <a:r>
              <a:rPr lang="en-US" sz="1200" noProof="0"/>
              <a:t> </a:t>
            </a:r>
          </a:p>
          <a:p>
            <a:pPr algn="l">
              <a:spcAft>
                <a:spcPts val="300"/>
              </a:spcAft>
            </a:pPr>
            <a:r>
              <a:rPr lang="en-US" sz="1200" noProof="0"/>
              <a:t>ITT – intent to treat population; </a:t>
            </a:r>
            <a:r>
              <a:rPr lang="en-US" sz="1200" noProof="0" err="1"/>
              <a:t>całkowita</a:t>
            </a:r>
            <a:r>
              <a:rPr lang="en-US" sz="1200" noProof="0"/>
              <a:t> </a:t>
            </a:r>
            <a:r>
              <a:rPr lang="en-US" sz="1200" noProof="0" err="1"/>
              <a:t>populacja</a:t>
            </a:r>
            <a:r>
              <a:rPr lang="en-US" sz="1200" noProof="0"/>
              <a:t> </a:t>
            </a:r>
            <a:r>
              <a:rPr lang="en-US" sz="1200" noProof="0" err="1"/>
              <a:t>pacjentów</a:t>
            </a:r>
            <a:r>
              <a:rPr lang="en-US" sz="1200" noProof="0"/>
              <a:t> </a:t>
            </a:r>
            <a:r>
              <a:rPr lang="en-US" sz="1200" noProof="0" err="1"/>
              <a:t>poddanych</a:t>
            </a:r>
            <a:r>
              <a:rPr lang="en-US" sz="1200" noProof="0"/>
              <a:t> </a:t>
            </a:r>
            <a:r>
              <a:rPr lang="en-US" sz="1200" noProof="0" err="1"/>
              <a:t>leczeniu</a:t>
            </a:r>
            <a:r>
              <a:rPr lang="en-US" sz="1200" noProof="0"/>
              <a:t> </a:t>
            </a:r>
          </a:p>
          <a:p>
            <a:pPr>
              <a:spcAft>
                <a:spcPts val="300"/>
              </a:spcAft>
            </a:pPr>
            <a:r>
              <a:rPr lang="en-US" sz="1200" noProof="0"/>
              <a:t>LR-MDS – lower-risk </a:t>
            </a:r>
            <a:r>
              <a:rPr lang="en-US" sz="1200" noProof="0" err="1"/>
              <a:t>myelodisplastic</a:t>
            </a:r>
            <a:r>
              <a:rPr lang="en-US" sz="1200" noProof="0"/>
              <a:t> syndromes; </a:t>
            </a:r>
            <a:r>
              <a:rPr lang="en-US" sz="1200" noProof="0" err="1"/>
              <a:t>zespoły</a:t>
            </a:r>
            <a:r>
              <a:rPr lang="en-US" sz="1200" noProof="0"/>
              <a:t> </a:t>
            </a:r>
            <a:r>
              <a:rPr lang="en-US" sz="1200" noProof="0" err="1"/>
              <a:t>mielodysplastyczne</a:t>
            </a:r>
            <a:r>
              <a:rPr lang="en-US" sz="1200" noProof="0"/>
              <a:t> </a:t>
            </a:r>
            <a:r>
              <a:rPr lang="en-US" sz="1200" noProof="0" err="1"/>
              <a:t>niższego</a:t>
            </a:r>
            <a:r>
              <a:rPr lang="en-US" sz="1200" noProof="0"/>
              <a:t> </a:t>
            </a:r>
            <a:r>
              <a:rPr lang="en-US" sz="1200" noProof="0" err="1"/>
              <a:t>ryzyka</a:t>
            </a:r>
            <a:endParaRPr lang="en-US" sz="1200" noProof="0"/>
          </a:p>
          <a:p>
            <a:pPr algn="l">
              <a:spcAft>
                <a:spcPts val="300"/>
              </a:spcAft>
            </a:pPr>
            <a:r>
              <a:rPr lang="en-US" sz="1200" noProof="0"/>
              <a:t>MF – myelofibrosis; </a:t>
            </a:r>
            <a:r>
              <a:rPr lang="en-US" sz="1200" noProof="0" err="1"/>
              <a:t>mielofibroza</a:t>
            </a:r>
            <a:endParaRPr lang="en-US" sz="1200" noProof="0"/>
          </a:p>
          <a:p>
            <a:pPr algn="l">
              <a:spcAft>
                <a:spcPts val="300"/>
              </a:spcAft>
            </a:pPr>
            <a:r>
              <a:rPr lang="en-US" sz="1200" noProof="0"/>
              <a:t>PR – partial remission; </a:t>
            </a:r>
            <a:r>
              <a:rPr lang="en-US" sz="1200" noProof="0" err="1"/>
              <a:t>remisja</a:t>
            </a:r>
            <a:r>
              <a:rPr lang="en-US" sz="1200" noProof="0"/>
              <a:t> </a:t>
            </a:r>
            <a:r>
              <a:rPr lang="en-US" sz="1200" noProof="0" err="1"/>
              <a:t>częściowa</a:t>
            </a:r>
            <a:endParaRPr lang="en-US" sz="1200" noProof="0"/>
          </a:p>
          <a:p>
            <a:pPr algn="l">
              <a:spcAft>
                <a:spcPts val="300"/>
              </a:spcAft>
            </a:pPr>
            <a:r>
              <a:rPr lang="en-US" sz="1200" noProof="0"/>
              <a:t>RUX – </a:t>
            </a:r>
            <a:r>
              <a:rPr lang="en-US" sz="1200" noProof="0" err="1"/>
              <a:t>ruxolitinib</a:t>
            </a:r>
            <a:r>
              <a:rPr lang="en-US" sz="1200" noProof="0"/>
              <a:t>; </a:t>
            </a:r>
            <a:r>
              <a:rPr lang="en-US" sz="1200" noProof="0" err="1"/>
              <a:t>ruksolitynib</a:t>
            </a:r>
            <a:endParaRPr lang="en-US" sz="1200" noProof="0"/>
          </a:p>
          <a:p>
            <a:pPr algn="l">
              <a:spcAft>
                <a:spcPts val="300"/>
              </a:spcAft>
            </a:pPr>
            <a:r>
              <a:rPr lang="en-US" sz="1200" noProof="0"/>
              <a:t>QD – once a day; </a:t>
            </a:r>
            <a:r>
              <a:rPr lang="en-US" sz="1200" noProof="0" err="1"/>
              <a:t>raz</a:t>
            </a:r>
            <a:r>
              <a:rPr lang="en-US" sz="1200" noProof="0"/>
              <a:t> </a:t>
            </a:r>
            <a:r>
              <a:rPr lang="en-US" sz="1200" noProof="0" err="1"/>
              <a:t>dziennie</a:t>
            </a:r>
            <a:endParaRPr lang="en-US" sz="1200" noProof="0"/>
          </a:p>
          <a:p>
            <a:pPr algn="l">
              <a:spcAft>
                <a:spcPts val="300"/>
              </a:spcAft>
            </a:pPr>
            <a:r>
              <a:rPr lang="en-US" sz="1200" noProof="0"/>
              <a:t>QOD – every other day; co </a:t>
            </a:r>
            <a:r>
              <a:rPr lang="en-US" sz="1200" noProof="0" err="1"/>
              <a:t>drugi</a:t>
            </a:r>
            <a:r>
              <a:rPr lang="en-US" sz="1200" noProof="0"/>
              <a:t> </a:t>
            </a:r>
            <a:r>
              <a:rPr lang="en-US" sz="1200" noProof="0" err="1"/>
              <a:t>dzień</a:t>
            </a:r>
            <a:endParaRPr lang="en-US" sz="1200" noProof="0"/>
          </a:p>
          <a:p>
            <a:pPr>
              <a:spcAft>
                <a:spcPts val="300"/>
              </a:spcAft>
            </a:pPr>
            <a:r>
              <a:rPr lang="en-US" sz="1200" noProof="0"/>
              <a:t>SAEs – serious adverse events; </a:t>
            </a:r>
            <a:r>
              <a:rPr lang="en-US" sz="1200" noProof="0" err="1"/>
              <a:t>poważne</a:t>
            </a:r>
            <a:r>
              <a:rPr lang="en-US" sz="1200" noProof="0"/>
              <a:t> </a:t>
            </a:r>
            <a:r>
              <a:rPr lang="en-US" sz="1200" noProof="0" err="1"/>
              <a:t>zdarzenia</a:t>
            </a:r>
            <a:r>
              <a:rPr lang="en-US" sz="1200" noProof="0"/>
              <a:t> </a:t>
            </a:r>
            <a:r>
              <a:rPr lang="en-US" sz="1200" noProof="0" err="1"/>
              <a:t>niepożądane</a:t>
            </a:r>
            <a:endParaRPr lang="en-US" sz="1200" noProof="0"/>
          </a:p>
          <a:p>
            <a:pPr>
              <a:spcAft>
                <a:spcPts val="300"/>
              </a:spcAft>
            </a:pP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SVR – spleen volume reduction;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redukcja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objętości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śledziony</a:t>
            </a:r>
            <a:endParaRPr lang="en-US" sz="1200" noProof="0"/>
          </a:p>
          <a:p>
            <a:pPr>
              <a:spcAft>
                <a:spcPts val="300"/>
              </a:spcAft>
            </a:pP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TEAEs – treatment emergent adverse events;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zdarzenia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niepożądane</a:t>
            </a:r>
            <a:r>
              <a:rPr lang="pl-PL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zaistniałe podczas leczenia</a:t>
            </a:r>
            <a:endParaRPr lang="en-US" sz="1200" noProof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TSS – total symptom score;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wskaźnik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nasilenia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objawów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klinicznych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spcAft>
                <a:spcPts val="300"/>
              </a:spcAft>
            </a:pP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VEN –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venetoclax</a:t>
            </a:r>
            <a:r>
              <a:rPr lang="en-US" sz="12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en-US" sz="12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wenetoklaks</a:t>
            </a:r>
            <a:endParaRPr lang="en-US" sz="1200" noProof="0"/>
          </a:p>
        </p:txBody>
      </p:sp>
    </p:spTree>
    <p:extLst>
      <p:ext uri="{BB962C8B-B14F-4D97-AF65-F5344CB8AC3E}">
        <p14:creationId xmlns:p14="http://schemas.microsoft.com/office/powerpoint/2010/main" val="428543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BE90D-8A95-B3D4-35A5-385435FD7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859F7E-51BC-B567-531D-A78E2D69213A}"/>
              </a:ext>
            </a:extLst>
          </p:cNvPr>
          <p:cNvSpPr txBox="1">
            <a:spLocks/>
          </p:cNvSpPr>
          <p:nvPr/>
        </p:nvSpPr>
        <p:spPr>
          <a:xfrm>
            <a:off x="2163096" y="279860"/>
            <a:ext cx="10028903" cy="388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noProof="0">
                <a:solidFill>
                  <a:srgbClr val="17375F"/>
                </a:solidFill>
              </a:rPr>
              <a:t>Aktualizacja danych / EHA2025</a:t>
            </a:r>
            <a:endParaRPr lang="pl-PL" noProof="0">
              <a:solidFill>
                <a:srgbClr val="17375F"/>
              </a:solidFill>
              <a:ea typeface="Calibri"/>
              <a:cs typeface="Calibri"/>
            </a:endParaRPr>
          </a:p>
        </p:txBody>
      </p:sp>
      <p:sp>
        <p:nvSpPr>
          <p:cNvPr id="10" name="pole tekstowe 39">
            <a:extLst>
              <a:ext uri="{FF2B5EF4-FFF2-40B4-BE49-F238E27FC236}">
                <a16:creationId xmlns:a16="http://schemas.microsoft.com/office/drawing/2014/main" id="{E4A90AF0-1E05-C4AF-3BD5-3DF71A70CD96}"/>
              </a:ext>
            </a:extLst>
          </p:cNvPr>
          <p:cNvSpPr txBox="1"/>
          <p:nvPr/>
        </p:nvSpPr>
        <p:spPr>
          <a:xfrm>
            <a:off x="432270" y="225746"/>
            <a:ext cx="1618953" cy="476726"/>
          </a:xfrm>
          <a:prstGeom prst="roundRect">
            <a:avLst/>
          </a:prstGeom>
          <a:solidFill>
            <a:srgbClr val="17375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RVU120</a:t>
            </a:r>
          </a:p>
        </p:txBody>
      </p:sp>
      <p:sp>
        <p:nvSpPr>
          <p:cNvPr id="3" name="Prostokąt: zaokrąglone rogi 24">
            <a:extLst>
              <a:ext uri="{FF2B5EF4-FFF2-40B4-BE49-F238E27FC236}">
                <a16:creationId xmlns:a16="http://schemas.microsoft.com/office/drawing/2014/main" id="{39BA7294-8860-6977-0544-933FD4DEC5B3}"/>
              </a:ext>
            </a:extLst>
          </p:cNvPr>
          <p:cNvSpPr/>
          <p:nvPr/>
        </p:nvSpPr>
        <p:spPr>
          <a:xfrm>
            <a:off x="828510" y="1088160"/>
            <a:ext cx="5105151" cy="5126936"/>
          </a:xfrm>
          <a:prstGeom prst="roundRect">
            <a:avLst>
              <a:gd name="adj" fmla="val 1946"/>
            </a:avLst>
          </a:pr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vert="horz" rtlCol="0" anchor="ctr"/>
          <a:lstStyle/>
          <a:p>
            <a:pPr algn="ctr"/>
            <a:endParaRPr lang="pl-PL" sz="1400" noProof="0">
              <a:solidFill>
                <a:schemeClr val="bg1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F09279B-B70B-17DA-77AE-86FCA21E71E9}"/>
              </a:ext>
            </a:extLst>
          </p:cNvPr>
          <p:cNvSpPr/>
          <p:nvPr/>
        </p:nvSpPr>
        <p:spPr>
          <a:xfrm>
            <a:off x="503398" y="1283428"/>
            <a:ext cx="1312608" cy="324000"/>
          </a:xfrm>
          <a:prstGeom prst="rect">
            <a:avLst/>
          </a:prstGeom>
          <a:solidFill>
            <a:srgbClr val="7C2B90"/>
          </a:solidFill>
          <a:ln w="19050" cap="flat">
            <a:noFill/>
            <a:prstDash val="solid"/>
            <a:miter/>
          </a:ln>
        </p:spPr>
        <p:txBody>
          <a:bodyPr vert="horz" lIns="324000" rtlCol="0" anchor="ctr"/>
          <a:lstStyle/>
          <a:p>
            <a:r>
              <a:rPr lang="pl-PL" sz="1400" b="1" noProof="0">
                <a:solidFill>
                  <a:schemeClr val="bg1"/>
                </a:solidFill>
              </a:rPr>
              <a:t>RIVER-81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4FFDADC-E396-4A52-7038-B8BD19CE6C8A}"/>
              </a:ext>
            </a:extLst>
          </p:cNvPr>
          <p:cNvSpPr/>
          <p:nvPr/>
        </p:nvSpPr>
        <p:spPr>
          <a:xfrm>
            <a:off x="499979" y="4693478"/>
            <a:ext cx="1312608" cy="324000"/>
          </a:xfrm>
          <a:prstGeom prst="rect">
            <a:avLst/>
          </a:prstGeom>
          <a:solidFill>
            <a:srgbClr val="9A005E"/>
          </a:solidFill>
          <a:ln w="0" cap="flat">
            <a:noFill/>
            <a:prstDash val="solid"/>
            <a:miter/>
          </a:ln>
        </p:spPr>
        <p:txBody>
          <a:bodyPr vert="horz" lIns="324000" rtlCol="0" anchor="ctr"/>
          <a:lstStyle/>
          <a:p>
            <a:r>
              <a:rPr lang="pl-PL" sz="1400" b="1" noProof="0">
                <a:solidFill>
                  <a:schemeClr val="bg1"/>
                </a:solidFill>
              </a:rPr>
              <a:t>REMARK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BA59EB78-58AE-BB3C-013C-1634FFD0F2F1}"/>
              </a:ext>
            </a:extLst>
          </p:cNvPr>
          <p:cNvSpPr/>
          <p:nvPr/>
        </p:nvSpPr>
        <p:spPr>
          <a:xfrm>
            <a:off x="497981" y="3224765"/>
            <a:ext cx="1312608" cy="324000"/>
          </a:xfrm>
          <a:prstGeom prst="rect">
            <a:avLst/>
          </a:prstGeom>
          <a:solidFill>
            <a:srgbClr val="F16022"/>
          </a:solidFill>
          <a:ln w="0" cap="flat">
            <a:noFill/>
            <a:prstDash val="solid"/>
            <a:miter/>
          </a:ln>
        </p:spPr>
        <p:txBody>
          <a:bodyPr vert="horz" lIns="324000" rtlCol="0" anchor="ctr"/>
          <a:lstStyle/>
          <a:p>
            <a:r>
              <a:rPr lang="pl-PL" sz="1400" b="1" noProof="0">
                <a:solidFill>
                  <a:schemeClr val="bg1"/>
                </a:solidFill>
              </a:rPr>
              <a:t>POTAMI-61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19F65D3-76A3-7D26-C40B-3F62CB2829E0}"/>
              </a:ext>
            </a:extLst>
          </p:cNvPr>
          <p:cNvSpPr txBox="1"/>
          <p:nvPr/>
        </p:nvSpPr>
        <p:spPr>
          <a:xfrm>
            <a:off x="1044139" y="1707251"/>
            <a:ext cx="4889521" cy="14311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9705" indent="-179705">
              <a:buClr>
                <a:srgbClr val="7C2B90"/>
              </a:buClr>
            </a:pPr>
            <a:r>
              <a:rPr lang="pl-PL" noProof="0"/>
              <a:t>Potwierdzony profil bezpieczeństwa</a:t>
            </a:r>
          </a:p>
          <a:p>
            <a:pPr marL="179705" indent="-179705">
              <a:buClr>
                <a:srgbClr val="7C2B90"/>
              </a:buClr>
            </a:pPr>
            <a:r>
              <a:rPr lang="pl-PL"/>
              <a:t>CR/CRi/CRh u 7 </a:t>
            </a:r>
            <a:r>
              <a:rPr lang="pl-PL" noProof="0"/>
              <a:t>z 27 (26%) pacjentów poddanyc</a:t>
            </a:r>
            <a:r>
              <a:rPr lang="pl-PL"/>
              <a:t>h ocenie</a:t>
            </a:r>
            <a:endParaRPr lang="pl-PL" noProof="0"/>
          </a:p>
          <a:p>
            <a:pPr marL="179705" indent="-179705">
              <a:buClr>
                <a:srgbClr val="7C2B90"/>
              </a:buClr>
            </a:pPr>
            <a:r>
              <a:rPr lang="pl-PL" noProof="0"/>
              <a:t>Zmiana podawania na codzienne skutkuje wyższą efektywnością wśród ocenianych pacjentów</a:t>
            </a:r>
            <a:r>
              <a:rPr lang="pl-PL"/>
              <a:t> </a:t>
            </a:r>
            <a:r>
              <a:rPr lang="pl-PL" noProof="0"/>
              <a:t>(</a:t>
            </a:r>
            <a:r>
              <a:rPr lang="pl-PL"/>
              <a:t>50</a:t>
            </a:r>
            <a:r>
              <a:rPr lang="pl-PL" noProof="0"/>
              <a:t>% </a:t>
            </a:r>
            <a:r>
              <a:rPr lang="pl-PL"/>
              <a:t>CR/CRi w</a:t>
            </a:r>
            <a:r>
              <a:rPr lang="pl-PL" noProof="0"/>
              <a:t> kohorcie 4) </a:t>
            </a:r>
            <a:br>
              <a:rPr lang="pl-PL" noProof="0"/>
            </a:br>
            <a:r>
              <a:rPr lang="pl-PL" noProof="0"/>
              <a:t>i dłuższym czasem trwania odpowiedzi</a:t>
            </a:r>
          </a:p>
          <a:p>
            <a:pPr marL="179705" indent="-179705">
              <a:buClr>
                <a:srgbClr val="7C2B90"/>
              </a:buClr>
            </a:pPr>
            <a:r>
              <a:rPr lang="pl-PL">
                <a:ea typeface="Calibri"/>
                <a:cs typeface="Calibri"/>
              </a:rPr>
              <a:t>Rekrutacja do kohorty 6 (200mg RVU120 QD + 400mg VEN) w toku</a:t>
            </a:r>
            <a:endParaRPr lang="pl-PL" noProof="0">
              <a:ea typeface="Calibri"/>
              <a:cs typeface="Calibri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94B8199-A22A-34AA-3B85-873106C35518}"/>
              </a:ext>
            </a:extLst>
          </p:cNvPr>
          <p:cNvSpPr txBox="1"/>
          <p:nvPr/>
        </p:nvSpPr>
        <p:spPr>
          <a:xfrm>
            <a:off x="1044141" y="5125240"/>
            <a:ext cx="4809353" cy="10310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9705" indent="-179705">
              <a:buClr>
                <a:srgbClr val="9A005E"/>
              </a:buClr>
            </a:pPr>
            <a:r>
              <a:rPr lang="pl-PL"/>
              <a:t>Rekrutacja pacjentów zakończona w maju 2025</a:t>
            </a:r>
            <a:endParaRPr lang="pl-PL" noProof="0"/>
          </a:p>
          <a:p>
            <a:pPr marL="179705" indent="-179705">
              <a:buClr>
                <a:srgbClr val="9A005E"/>
              </a:buClr>
            </a:pPr>
            <a:r>
              <a:rPr lang="pl-PL" noProof="0"/>
              <a:t>Główny punkt końcowy badania do oceny po 24 tygodniach leczenia</a:t>
            </a:r>
          </a:p>
          <a:p>
            <a:pPr marL="179705" indent="-179705">
              <a:buClr>
                <a:srgbClr val="9A005E"/>
              </a:buClr>
            </a:pPr>
            <a:r>
              <a:rPr lang="pl-PL"/>
              <a:t>Analiza danych cząstkowych planowana we wrześniu 2025</a:t>
            </a:r>
            <a:endParaRPr lang="pl-PL" noProof="0"/>
          </a:p>
          <a:p>
            <a:pPr marL="179705" indent="-179705">
              <a:buClr>
                <a:srgbClr val="9A005E"/>
              </a:buClr>
            </a:pPr>
            <a:r>
              <a:rPr lang="pl-PL"/>
              <a:t>Pierwsza publikacja danych planowana w Q4 2025</a:t>
            </a:r>
            <a:endParaRPr lang="pl-PL" noProof="0">
              <a:ea typeface="Calibri"/>
              <a:cs typeface="Calibri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16E6C35-FA03-5FEF-B332-2C2B32FB7220}"/>
              </a:ext>
            </a:extLst>
          </p:cNvPr>
          <p:cNvSpPr txBox="1"/>
          <p:nvPr/>
        </p:nvSpPr>
        <p:spPr>
          <a:xfrm>
            <a:off x="1044142" y="3640955"/>
            <a:ext cx="4594538" cy="9541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9705" indent="-179705">
              <a:buClr>
                <a:srgbClr val="F16022"/>
              </a:buClr>
            </a:pPr>
            <a:r>
              <a:rPr lang="pl-PL" noProof="0"/>
              <a:t>Zakończona rekrutacja do części eksploracyjnej badania</a:t>
            </a:r>
          </a:p>
          <a:p>
            <a:pPr marL="179705" indent="-179705">
              <a:buClr>
                <a:srgbClr val="F16022"/>
              </a:buClr>
            </a:pPr>
            <a:r>
              <a:rPr lang="pl-PL">
                <a:ea typeface="Calibri"/>
                <a:cs typeface="Calibri"/>
              </a:rPr>
              <a:t>RVU120 jest tolerowany zarówno w monoterapii, jak i skojarzeniu z ruksolitynibem (RUX)</a:t>
            </a:r>
          </a:p>
          <a:p>
            <a:pPr marL="179705" indent="-179705">
              <a:buClr>
                <a:srgbClr val="F16022"/>
              </a:buClr>
            </a:pPr>
            <a:r>
              <a:rPr lang="pl-PL">
                <a:ea typeface="Calibri"/>
                <a:cs typeface="Calibri"/>
              </a:rPr>
              <a:t>Zaobserwowano wczesne oznaki aktywności klinicznej</a:t>
            </a:r>
            <a:endParaRPr lang="pl-PL" noProof="0">
              <a:ea typeface="Calibri"/>
              <a:cs typeface="Calibri"/>
            </a:endParaRPr>
          </a:p>
        </p:txBody>
      </p:sp>
      <p:sp>
        <p:nvSpPr>
          <p:cNvPr id="24" name="Prostokąt: zaokrąglone rogi 26">
            <a:extLst>
              <a:ext uri="{FF2B5EF4-FFF2-40B4-BE49-F238E27FC236}">
                <a16:creationId xmlns:a16="http://schemas.microsoft.com/office/drawing/2014/main" id="{962274F4-38A0-7237-EC8F-D5A53284C347}"/>
              </a:ext>
            </a:extLst>
          </p:cNvPr>
          <p:cNvSpPr/>
          <p:nvPr/>
        </p:nvSpPr>
        <p:spPr>
          <a:xfrm>
            <a:off x="432270" y="858822"/>
            <a:ext cx="11326530" cy="352550"/>
          </a:xfrm>
          <a:prstGeom prst="round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12740" hangingPunct="0">
              <a:defRPr sz="3200">
                <a:solidFill>
                  <a:srgbClr val="FFFFFF"/>
                </a:solidFill>
              </a:defRPr>
            </a:pPr>
            <a:r>
              <a:rPr lang="pl-PL" sz="1600" b="1" kern="0" noProof="0">
                <a:solidFill>
                  <a:srgbClr val="FFFFFF"/>
                </a:solidFill>
                <a:latin typeface="+mj-lt"/>
                <a:cs typeface="Calibri"/>
                <a:sym typeface="Helvetica Neue Medium"/>
              </a:rPr>
              <a:t>Podsumowanie programu RVU120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FE432B69-9134-F578-8DA8-D84C7CE1F6C8}"/>
              </a:ext>
            </a:extLst>
          </p:cNvPr>
          <p:cNvSpPr txBox="1"/>
          <p:nvPr/>
        </p:nvSpPr>
        <p:spPr>
          <a:xfrm>
            <a:off x="6360341" y="1295075"/>
            <a:ext cx="5584009" cy="49090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Rekrutacja </a:t>
            </a:r>
            <a:r>
              <a:rPr lang="pl-PL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do</a:t>
            </a:r>
            <a:r>
              <a:rPr lang="pl-PL" sz="1600" b="1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 części eksploracyjnych badań jest</a:t>
            </a:r>
            <a:br>
              <a:rPr lang="pl-PL" sz="1600" b="1" noProof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w większości zakończona</a:t>
            </a:r>
            <a:endParaRPr lang="pl-PL" sz="1600" b="1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>
                <a:solidFill>
                  <a:schemeClr val="tx1">
                    <a:lumMod val="75000"/>
                    <a:lumOff val="25000"/>
                  </a:schemeClr>
                </a:solidFill>
              </a:rPr>
              <a:t>Trzy badania fazy II w toku</a:t>
            </a:r>
            <a:r>
              <a:rPr lang="pl-PL" sz="14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br>
              <a:rPr lang="pl-PL" sz="1400" noProof="0"/>
            </a:br>
            <a:r>
              <a:rPr lang="pl-PL" sz="14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RIVER-81, POTAMI-61, REMARK</a:t>
            </a:r>
            <a:endParaRPr lang="pl-PL" sz="1400" noProof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marL="742950" lvl="1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noProof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Na podstawie wstępnych danych, badanie RIVER-52 </a:t>
            </a:r>
            <a:br>
              <a:rPr lang="pl-PL" sz="1400" noProof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</a:br>
            <a:r>
              <a:rPr lang="pl-PL" sz="1400" noProof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zostało zdepriorytetyzowane celem koncentracji na innych ścieżkach rozwoju RVU120</a:t>
            </a:r>
            <a:endParaRPr lang="pl-PL" sz="1600" noProof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marL="742950" lvl="1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Duże zainteresowanie ze strony środowiska badaczy</a:t>
            </a:r>
            <a:endParaRPr lang="pl-PL" sz="1400" noProof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marL="742950" lvl="1" indent="-285750">
              <a:spcAft>
                <a:spcPts val="600"/>
              </a:spcAft>
              <a:buFont typeface="Courier New" panose="020B0604020202020204" pitchFamily="34" charset="0"/>
              <a:buChar char="o"/>
            </a:pPr>
            <a:endParaRPr lang="pl-PL" sz="1600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Zachęcające dane bezpieczeństwa i efektywności</a:t>
            </a:r>
            <a:endParaRPr lang="pl-PL" sz="1600" b="1" noProof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marL="742950" lvl="1" indent="-285750">
              <a:spcAft>
                <a:spcPts val="600"/>
              </a:spcAft>
              <a:buClr>
                <a:srgbClr val="7C2B90"/>
              </a:buClr>
              <a:buFont typeface="Arial" panose="020B0604020202020204" pitchFamily="34" charset="0"/>
              <a:buChar char="•"/>
            </a:pPr>
            <a:r>
              <a:rPr lang="pl-PL" sz="140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Profil bezpieczeństwa potencjalnie lepszy niż w przypadku większości terapii stosowanych w AML</a:t>
            </a:r>
          </a:p>
          <a:p>
            <a:pPr marL="742950" lvl="1" indent="-285750">
              <a:spcAft>
                <a:spcPts val="600"/>
              </a:spcAft>
              <a:buClr>
                <a:srgbClr val="7C2B90"/>
              </a:buClr>
              <a:buFont typeface="Arial" panose="020B0604020202020204" pitchFamily="34" charset="0"/>
              <a:buChar char="•"/>
            </a:pPr>
            <a:r>
              <a:rPr lang="pl-PL" sz="140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Liczne sygnały efektywności w badaniach fazy II</a:t>
            </a:r>
            <a:endParaRPr lang="pl-PL" sz="1600" noProof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b="1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Na drodze do uzyskania kluczowych danych w H2 2025</a:t>
            </a:r>
            <a:endParaRPr lang="pl-PL" sz="1600" b="1" noProof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marL="742950" lvl="1" indent="-285750">
              <a:spcAft>
                <a:spcPts val="600"/>
              </a:spcAft>
              <a:buClr>
                <a:srgbClr val="36B4AA"/>
              </a:buClr>
              <a:buFont typeface="Arial" panose="020B0604020202020204" pitchFamily="34" charset="0"/>
              <a:buChar char="•"/>
            </a:pPr>
            <a:r>
              <a:rPr lang="pl-PL" sz="140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Kluczowe odczyty danych oczekiwane w Q4 2025</a:t>
            </a:r>
          </a:p>
          <a:p>
            <a:pPr marL="742950" lvl="1" indent="-285750">
              <a:spcAft>
                <a:spcPts val="600"/>
              </a:spcAft>
              <a:buClr>
                <a:srgbClr val="36B4AA"/>
              </a:buClr>
              <a:buFont typeface="Arial" panose="020B0604020202020204" pitchFamily="34" charset="0"/>
              <a:buChar char="•"/>
            </a:pPr>
            <a:r>
              <a:rPr lang="pl-PL" sz="140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Badania realizowane zgodnie z budżetem. </a:t>
            </a:r>
            <a:br>
              <a:rPr lang="pl-PL" sz="140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</a:br>
            <a:r>
              <a:rPr lang="pl-PL" sz="140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Finansowanie zabezpieczone do H2 2026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C9A6ADB3-1A0B-CEAC-3C04-0CA284D2E083}"/>
              </a:ext>
            </a:extLst>
          </p:cNvPr>
          <p:cNvSpPr txBox="1"/>
          <p:nvPr/>
        </p:nvSpPr>
        <p:spPr>
          <a:xfrm>
            <a:off x="1838324" y="1292953"/>
            <a:ext cx="31113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Kolejne dane w Q4 2025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C9C81F4E-03EE-3E9B-81B1-49B6CC7FF2D0}"/>
              </a:ext>
            </a:extLst>
          </p:cNvPr>
          <p:cNvSpPr txBox="1"/>
          <p:nvPr/>
        </p:nvSpPr>
        <p:spPr>
          <a:xfrm>
            <a:off x="1838323" y="4701589"/>
            <a:ext cx="3948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Pierwsze dane w Q4 2025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0D12C7F4-81C7-35AE-459B-B7F6452929F0}"/>
              </a:ext>
            </a:extLst>
          </p:cNvPr>
          <p:cNvSpPr txBox="1"/>
          <p:nvPr/>
        </p:nvSpPr>
        <p:spPr>
          <a:xfrm>
            <a:off x="1838324" y="3242020"/>
            <a:ext cx="3675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Kolejne dane w Q4 2025</a:t>
            </a:r>
          </a:p>
        </p:txBody>
      </p:sp>
      <p:sp>
        <p:nvSpPr>
          <p:cNvPr id="5" name="Graphic 15">
            <a:extLst>
              <a:ext uri="{FF2B5EF4-FFF2-40B4-BE49-F238E27FC236}">
                <a16:creationId xmlns:a16="http://schemas.microsoft.com/office/drawing/2014/main" id="{45BA91B7-4825-D58D-EEA9-A4C5F98B152B}"/>
              </a:ext>
            </a:extLst>
          </p:cNvPr>
          <p:cNvSpPr>
            <a:spLocks noChangeAspect="1"/>
          </p:cNvSpPr>
          <p:nvPr/>
        </p:nvSpPr>
        <p:spPr>
          <a:xfrm rot="1800000">
            <a:off x="6217316" y="1269407"/>
            <a:ext cx="281443" cy="331915"/>
          </a:xfrm>
          <a:custGeom>
            <a:avLst/>
            <a:gdLst>
              <a:gd name="connsiteX0" fmla="*/ 0 w 1075507"/>
              <a:gd name="connsiteY0" fmla="*/ 372119 h 1196767"/>
              <a:gd name="connsiteX1" fmla="*/ 0 w 1075507"/>
              <a:gd name="connsiteY1" fmla="*/ 824649 h 1196767"/>
              <a:gd name="connsiteX2" fmla="*/ 72927 w 1075507"/>
              <a:gd name="connsiteY2" fmla="*/ 950934 h 1196767"/>
              <a:gd name="connsiteX3" fmla="*/ 464827 w 1075507"/>
              <a:gd name="connsiteY3" fmla="*/ 1177199 h 1196767"/>
              <a:gd name="connsiteX4" fmla="*/ 610681 w 1075507"/>
              <a:gd name="connsiteY4" fmla="*/ 1177199 h 1196767"/>
              <a:gd name="connsiteX5" fmla="*/ 1002581 w 1075507"/>
              <a:gd name="connsiteY5" fmla="*/ 950934 h 1196767"/>
              <a:gd name="connsiteX6" fmla="*/ 1075508 w 1075507"/>
              <a:gd name="connsiteY6" fmla="*/ 824649 h 1196767"/>
              <a:gd name="connsiteX7" fmla="*/ 1075508 w 1075507"/>
              <a:gd name="connsiteY7" fmla="*/ 372119 h 1196767"/>
              <a:gd name="connsiteX8" fmla="*/ 1002581 w 1075507"/>
              <a:gd name="connsiteY8" fmla="*/ 245834 h 1196767"/>
              <a:gd name="connsiteX9" fmla="*/ 610788 w 1075507"/>
              <a:gd name="connsiteY9" fmla="*/ 19568 h 1196767"/>
              <a:gd name="connsiteX10" fmla="*/ 464934 w 1075507"/>
              <a:gd name="connsiteY10" fmla="*/ 19568 h 1196767"/>
              <a:gd name="connsiteX11" fmla="*/ 72927 w 1075507"/>
              <a:gd name="connsiteY11" fmla="*/ 245834 h 1196767"/>
              <a:gd name="connsiteX12" fmla="*/ 0 w 1075507"/>
              <a:gd name="connsiteY12" fmla="*/ 372119 h 119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5507" h="1196767">
                <a:moveTo>
                  <a:pt x="0" y="372119"/>
                </a:moveTo>
                <a:lnTo>
                  <a:pt x="0" y="824649"/>
                </a:lnTo>
                <a:cubicBezTo>
                  <a:pt x="0" y="876724"/>
                  <a:pt x="27802" y="924950"/>
                  <a:pt x="72927" y="950934"/>
                </a:cubicBezTo>
                <a:lnTo>
                  <a:pt x="464827" y="1177199"/>
                </a:lnTo>
                <a:cubicBezTo>
                  <a:pt x="509952" y="1203290"/>
                  <a:pt x="565556" y="1203290"/>
                  <a:pt x="610681" y="1177199"/>
                </a:cubicBezTo>
                <a:lnTo>
                  <a:pt x="1002581" y="950934"/>
                </a:lnTo>
                <a:cubicBezTo>
                  <a:pt x="1047706" y="924843"/>
                  <a:pt x="1075508" y="876724"/>
                  <a:pt x="1075508" y="824649"/>
                </a:cubicBezTo>
                <a:lnTo>
                  <a:pt x="1075508" y="372119"/>
                </a:lnTo>
                <a:cubicBezTo>
                  <a:pt x="1075508" y="320043"/>
                  <a:pt x="1047706" y="271818"/>
                  <a:pt x="1002581" y="245834"/>
                </a:cubicBezTo>
                <a:lnTo>
                  <a:pt x="610788" y="19568"/>
                </a:lnTo>
                <a:cubicBezTo>
                  <a:pt x="565663" y="-6523"/>
                  <a:pt x="510059" y="-6523"/>
                  <a:pt x="464934" y="19568"/>
                </a:cubicBezTo>
                <a:lnTo>
                  <a:pt x="72927" y="245834"/>
                </a:lnTo>
                <a:cubicBezTo>
                  <a:pt x="27802" y="271925"/>
                  <a:pt x="0" y="320043"/>
                  <a:pt x="0" y="372119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vert="horz" lIns="72000" rIns="72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66EED9BF-8993-CF17-956E-7F4B28440782}"/>
              </a:ext>
            </a:extLst>
          </p:cNvPr>
          <p:cNvSpPr>
            <a:spLocks noChangeAspect="1"/>
          </p:cNvSpPr>
          <p:nvPr/>
        </p:nvSpPr>
        <p:spPr>
          <a:xfrm rot="1800000">
            <a:off x="6217315" y="3644660"/>
            <a:ext cx="281443" cy="331915"/>
          </a:xfrm>
          <a:custGeom>
            <a:avLst/>
            <a:gdLst>
              <a:gd name="connsiteX0" fmla="*/ 0 w 1075507"/>
              <a:gd name="connsiteY0" fmla="*/ 372119 h 1196767"/>
              <a:gd name="connsiteX1" fmla="*/ 0 w 1075507"/>
              <a:gd name="connsiteY1" fmla="*/ 824649 h 1196767"/>
              <a:gd name="connsiteX2" fmla="*/ 72927 w 1075507"/>
              <a:gd name="connsiteY2" fmla="*/ 950934 h 1196767"/>
              <a:gd name="connsiteX3" fmla="*/ 464827 w 1075507"/>
              <a:gd name="connsiteY3" fmla="*/ 1177199 h 1196767"/>
              <a:gd name="connsiteX4" fmla="*/ 610681 w 1075507"/>
              <a:gd name="connsiteY4" fmla="*/ 1177199 h 1196767"/>
              <a:gd name="connsiteX5" fmla="*/ 1002581 w 1075507"/>
              <a:gd name="connsiteY5" fmla="*/ 950934 h 1196767"/>
              <a:gd name="connsiteX6" fmla="*/ 1075508 w 1075507"/>
              <a:gd name="connsiteY6" fmla="*/ 824649 h 1196767"/>
              <a:gd name="connsiteX7" fmla="*/ 1075508 w 1075507"/>
              <a:gd name="connsiteY7" fmla="*/ 372119 h 1196767"/>
              <a:gd name="connsiteX8" fmla="*/ 1002581 w 1075507"/>
              <a:gd name="connsiteY8" fmla="*/ 245834 h 1196767"/>
              <a:gd name="connsiteX9" fmla="*/ 610788 w 1075507"/>
              <a:gd name="connsiteY9" fmla="*/ 19568 h 1196767"/>
              <a:gd name="connsiteX10" fmla="*/ 464934 w 1075507"/>
              <a:gd name="connsiteY10" fmla="*/ 19568 h 1196767"/>
              <a:gd name="connsiteX11" fmla="*/ 72927 w 1075507"/>
              <a:gd name="connsiteY11" fmla="*/ 245834 h 1196767"/>
              <a:gd name="connsiteX12" fmla="*/ 0 w 1075507"/>
              <a:gd name="connsiteY12" fmla="*/ 372119 h 119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5507" h="1196767">
                <a:moveTo>
                  <a:pt x="0" y="372119"/>
                </a:moveTo>
                <a:lnTo>
                  <a:pt x="0" y="824649"/>
                </a:lnTo>
                <a:cubicBezTo>
                  <a:pt x="0" y="876724"/>
                  <a:pt x="27802" y="924950"/>
                  <a:pt x="72927" y="950934"/>
                </a:cubicBezTo>
                <a:lnTo>
                  <a:pt x="464827" y="1177199"/>
                </a:lnTo>
                <a:cubicBezTo>
                  <a:pt x="509952" y="1203290"/>
                  <a:pt x="565556" y="1203290"/>
                  <a:pt x="610681" y="1177199"/>
                </a:cubicBezTo>
                <a:lnTo>
                  <a:pt x="1002581" y="950934"/>
                </a:lnTo>
                <a:cubicBezTo>
                  <a:pt x="1047706" y="924843"/>
                  <a:pt x="1075508" y="876724"/>
                  <a:pt x="1075508" y="824649"/>
                </a:cubicBezTo>
                <a:lnTo>
                  <a:pt x="1075508" y="372119"/>
                </a:lnTo>
                <a:cubicBezTo>
                  <a:pt x="1075508" y="320043"/>
                  <a:pt x="1047706" y="271818"/>
                  <a:pt x="1002581" y="245834"/>
                </a:cubicBezTo>
                <a:lnTo>
                  <a:pt x="610788" y="19568"/>
                </a:lnTo>
                <a:cubicBezTo>
                  <a:pt x="565663" y="-6523"/>
                  <a:pt x="510059" y="-6523"/>
                  <a:pt x="464934" y="19568"/>
                </a:cubicBezTo>
                <a:lnTo>
                  <a:pt x="72927" y="245834"/>
                </a:lnTo>
                <a:cubicBezTo>
                  <a:pt x="27802" y="271925"/>
                  <a:pt x="0" y="320043"/>
                  <a:pt x="0" y="372119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vert="horz" lIns="72000" rIns="72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Graphic 15">
            <a:extLst>
              <a:ext uri="{FF2B5EF4-FFF2-40B4-BE49-F238E27FC236}">
                <a16:creationId xmlns:a16="http://schemas.microsoft.com/office/drawing/2014/main" id="{7EF778CD-3775-AF53-4FAE-B4AA2A6818F5}"/>
              </a:ext>
            </a:extLst>
          </p:cNvPr>
          <p:cNvSpPr>
            <a:spLocks noChangeAspect="1"/>
          </p:cNvSpPr>
          <p:nvPr/>
        </p:nvSpPr>
        <p:spPr>
          <a:xfrm rot="1800000">
            <a:off x="6226840" y="5060386"/>
            <a:ext cx="281443" cy="331915"/>
          </a:xfrm>
          <a:custGeom>
            <a:avLst/>
            <a:gdLst>
              <a:gd name="connsiteX0" fmla="*/ 0 w 1075507"/>
              <a:gd name="connsiteY0" fmla="*/ 372119 h 1196767"/>
              <a:gd name="connsiteX1" fmla="*/ 0 w 1075507"/>
              <a:gd name="connsiteY1" fmla="*/ 824649 h 1196767"/>
              <a:gd name="connsiteX2" fmla="*/ 72927 w 1075507"/>
              <a:gd name="connsiteY2" fmla="*/ 950934 h 1196767"/>
              <a:gd name="connsiteX3" fmla="*/ 464827 w 1075507"/>
              <a:gd name="connsiteY3" fmla="*/ 1177199 h 1196767"/>
              <a:gd name="connsiteX4" fmla="*/ 610681 w 1075507"/>
              <a:gd name="connsiteY4" fmla="*/ 1177199 h 1196767"/>
              <a:gd name="connsiteX5" fmla="*/ 1002581 w 1075507"/>
              <a:gd name="connsiteY5" fmla="*/ 950934 h 1196767"/>
              <a:gd name="connsiteX6" fmla="*/ 1075508 w 1075507"/>
              <a:gd name="connsiteY6" fmla="*/ 824649 h 1196767"/>
              <a:gd name="connsiteX7" fmla="*/ 1075508 w 1075507"/>
              <a:gd name="connsiteY7" fmla="*/ 372119 h 1196767"/>
              <a:gd name="connsiteX8" fmla="*/ 1002581 w 1075507"/>
              <a:gd name="connsiteY8" fmla="*/ 245834 h 1196767"/>
              <a:gd name="connsiteX9" fmla="*/ 610788 w 1075507"/>
              <a:gd name="connsiteY9" fmla="*/ 19568 h 1196767"/>
              <a:gd name="connsiteX10" fmla="*/ 464934 w 1075507"/>
              <a:gd name="connsiteY10" fmla="*/ 19568 h 1196767"/>
              <a:gd name="connsiteX11" fmla="*/ 72927 w 1075507"/>
              <a:gd name="connsiteY11" fmla="*/ 245834 h 1196767"/>
              <a:gd name="connsiteX12" fmla="*/ 0 w 1075507"/>
              <a:gd name="connsiteY12" fmla="*/ 372119 h 119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5507" h="1196767">
                <a:moveTo>
                  <a:pt x="0" y="372119"/>
                </a:moveTo>
                <a:lnTo>
                  <a:pt x="0" y="824649"/>
                </a:lnTo>
                <a:cubicBezTo>
                  <a:pt x="0" y="876724"/>
                  <a:pt x="27802" y="924950"/>
                  <a:pt x="72927" y="950934"/>
                </a:cubicBezTo>
                <a:lnTo>
                  <a:pt x="464827" y="1177199"/>
                </a:lnTo>
                <a:cubicBezTo>
                  <a:pt x="509952" y="1203290"/>
                  <a:pt x="565556" y="1203290"/>
                  <a:pt x="610681" y="1177199"/>
                </a:cubicBezTo>
                <a:lnTo>
                  <a:pt x="1002581" y="950934"/>
                </a:lnTo>
                <a:cubicBezTo>
                  <a:pt x="1047706" y="924843"/>
                  <a:pt x="1075508" y="876724"/>
                  <a:pt x="1075508" y="824649"/>
                </a:cubicBezTo>
                <a:lnTo>
                  <a:pt x="1075508" y="372119"/>
                </a:lnTo>
                <a:cubicBezTo>
                  <a:pt x="1075508" y="320043"/>
                  <a:pt x="1047706" y="271818"/>
                  <a:pt x="1002581" y="245834"/>
                </a:cubicBezTo>
                <a:lnTo>
                  <a:pt x="610788" y="19568"/>
                </a:lnTo>
                <a:cubicBezTo>
                  <a:pt x="565663" y="-6523"/>
                  <a:pt x="510059" y="-6523"/>
                  <a:pt x="464934" y="19568"/>
                </a:cubicBezTo>
                <a:lnTo>
                  <a:pt x="72927" y="245834"/>
                </a:lnTo>
                <a:cubicBezTo>
                  <a:pt x="27802" y="271925"/>
                  <a:pt x="0" y="320043"/>
                  <a:pt x="0" y="372119"/>
                </a:cubicBez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vert="horz" lIns="72000" rIns="72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63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83E7D-A70D-B179-82C7-B5B142E9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39">
            <a:extLst>
              <a:ext uri="{FF2B5EF4-FFF2-40B4-BE49-F238E27FC236}">
                <a16:creationId xmlns:a16="http://schemas.microsoft.com/office/drawing/2014/main" id="{D645EF4C-2EC5-9A51-FB87-5FEAB98A7CB9}"/>
              </a:ext>
            </a:extLst>
          </p:cNvPr>
          <p:cNvSpPr txBox="1"/>
          <p:nvPr/>
        </p:nvSpPr>
        <p:spPr>
          <a:xfrm>
            <a:off x="432271" y="225746"/>
            <a:ext cx="1475187" cy="476726"/>
          </a:xfrm>
          <a:prstGeom prst="round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RIVER-81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105FE6-EBDA-9BBE-6DE2-0BE13828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139" y="322520"/>
            <a:ext cx="9904977" cy="369838"/>
          </a:xfrm>
        </p:spPr>
        <p:txBody>
          <a:bodyPr/>
          <a:lstStyle/>
          <a:p>
            <a:r>
              <a:rPr lang="pl-PL" sz="2400">
                <a:solidFill>
                  <a:srgbClr val="7C2B90"/>
                </a:solidFill>
                <a:ea typeface="Calibri"/>
                <a:cs typeface="Calibri"/>
              </a:rPr>
              <a:t>Potwierdzony korzystny profil bezpieczeństwa</a:t>
            </a:r>
            <a:endParaRPr lang="pl-PL" sz="2400" noProof="0">
              <a:solidFill>
                <a:srgbClr val="7C2B90"/>
              </a:solidFill>
              <a:ea typeface="Calibri"/>
              <a:cs typeface="Calibri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346CA80-623F-E961-76AE-E6CC271DEA90}"/>
              </a:ext>
            </a:extLst>
          </p:cNvPr>
          <p:cNvSpPr txBox="1">
            <a:spLocks/>
          </p:cNvSpPr>
          <p:nvPr/>
        </p:nvSpPr>
        <p:spPr>
          <a:xfrm>
            <a:off x="434975" y="5563984"/>
            <a:ext cx="11322051" cy="781021"/>
          </a:xfrm>
          <a:custGeom>
            <a:avLst/>
            <a:gdLst>
              <a:gd name="connsiteX0" fmla="*/ 177049 w 11322051"/>
              <a:gd name="connsiteY0" fmla="*/ 0 h 520709"/>
              <a:gd name="connsiteX1" fmla="*/ 392354 w 11322051"/>
              <a:gd name="connsiteY1" fmla="*/ 0 h 520709"/>
              <a:gd name="connsiteX2" fmla="*/ 392356 w 11322051"/>
              <a:gd name="connsiteY2" fmla="*/ 1 h 520709"/>
              <a:gd name="connsiteX3" fmla="*/ 10933245 w 11322051"/>
              <a:gd name="connsiteY3" fmla="*/ 1 h 520709"/>
              <a:gd name="connsiteX4" fmla="*/ 10933247 w 11322051"/>
              <a:gd name="connsiteY4" fmla="*/ 0 h 520709"/>
              <a:gd name="connsiteX5" fmla="*/ 11148553 w 11322051"/>
              <a:gd name="connsiteY5" fmla="*/ 0 h 520709"/>
              <a:gd name="connsiteX6" fmla="*/ 11208637 w 11322051"/>
              <a:gd name="connsiteY6" fmla="*/ 35308 h 520709"/>
              <a:gd name="connsiteX7" fmla="*/ 11316290 w 11322051"/>
              <a:gd name="connsiteY7" fmla="*/ 225047 h 520709"/>
              <a:gd name="connsiteX8" fmla="*/ 11322051 w 11322051"/>
              <a:gd name="connsiteY8" fmla="*/ 246896 h 520709"/>
              <a:gd name="connsiteX9" fmla="*/ 11322051 w 11322051"/>
              <a:gd name="connsiteY9" fmla="*/ 273813 h 520709"/>
              <a:gd name="connsiteX10" fmla="*/ 11316290 w 11322051"/>
              <a:gd name="connsiteY10" fmla="*/ 295662 h 520709"/>
              <a:gd name="connsiteX11" fmla="*/ 11208637 w 11322051"/>
              <a:gd name="connsiteY11" fmla="*/ 485401 h 520709"/>
              <a:gd name="connsiteX12" fmla="*/ 11148553 w 11322051"/>
              <a:gd name="connsiteY12" fmla="*/ 520708 h 520709"/>
              <a:gd name="connsiteX13" fmla="*/ 11128920 w 11322051"/>
              <a:gd name="connsiteY13" fmla="*/ 520708 h 520709"/>
              <a:gd name="connsiteX14" fmla="*/ 11128920 w 11322051"/>
              <a:gd name="connsiteY14" fmla="*/ 520709 h 520709"/>
              <a:gd name="connsiteX15" fmla="*/ 284700 w 11322051"/>
              <a:gd name="connsiteY15" fmla="*/ 520709 h 520709"/>
              <a:gd name="connsiteX16" fmla="*/ 284700 w 11322051"/>
              <a:gd name="connsiteY16" fmla="*/ 520708 h 520709"/>
              <a:gd name="connsiteX17" fmla="*/ 177049 w 11322051"/>
              <a:gd name="connsiteY17" fmla="*/ 520708 h 520709"/>
              <a:gd name="connsiteX18" fmla="*/ 116964 w 11322051"/>
              <a:gd name="connsiteY18" fmla="*/ 485401 h 520709"/>
              <a:gd name="connsiteX19" fmla="*/ 9310 w 11322051"/>
              <a:gd name="connsiteY19" fmla="*/ 295610 h 520709"/>
              <a:gd name="connsiteX20" fmla="*/ 9310 w 11322051"/>
              <a:gd name="connsiteY20" fmla="*/ 224995 h 520709"/>
              <a:gd name="connsiteX21" fmla="*/ 116964 w 11322051"/>
              <a:gd name="connsiteY21" fmla="*/ 35308 h 520709"/>
              <a:gd name="connsiteX22" fmla="*/ 177049 w 11322051"/>
              <a:gd name="connsiteY22" fmla="*/ 0 h 52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322051" h="520709">
                <a:moveTo>
                  <a:pt x="177049" y="0"/>
                </a:moveTo>
                <a:lnTo>
                  <a:pt x="392354" y="0"/>
                </a:lnTo>
                <a:lnTo>
                  <a:pt x="392356" y="1"/>
                </a:lnTo>
                <a:lnTo>
                  <a:pt x="10933245" y="1"/>
                </a:lnTo>
                <a:lnTo>
                  <a:pt x="10933247" y="0"/>
                </a:lnTo>
                <a:lnTo>
                  <a:pt x="11148553" y="0"/>
                </a:lnTo>
                <a:cubicBezTo>
                  <a:pt x="11173329" y="0"/>
                  <a:pt x="11196223" y="13461"/>
                  <a:pt x="11208637" y="35308"/>
                </a:cubicBezTo>
                <a:lnTo>
                  <a:pt x="11316290" y="225047"/>
                </a:lnTo>
                <a:lnTo>
                  <a:pt x="11322051" y="246896"/>
                </a:lnTo>
                <a:lnTo>
                  <a:pt x="11322051" y="273813"/>
                </a:lnTo>
                <a:lnTo>
                  <a:pt x="11316290" y="295662"/>
                </a:lnTo>
                <a:lnTo>
                  <a:pt x="11208637" y="485401"/>
                </a:lnTo>
                <a:cubicBezTo>
                  <a:pt x="11196274" y="507248"/>
                  <a:pt x="11173329" y="520708"/>
                  <a:pt x="11148553" y="520708"/>
                </a:cubicBezTo>
                <a:lnTo>
                  <a:pt x="11128920" y="520708"/>
                </a:lnTo>
                <a:lnTo>
                  <a:pt x="11128920" y="520709"/>
                </a:lnTo>
                <a:lnTo>
                  <a:pt x="284700" y="520709"/>
                </a:lnTo>
                <a:lnTo>
                  <a:pt x="284700" y="520708"/>
                </a:lnTo>
                <a:lnTo>
                  <a:pt x="177049" y="520708"/>
                </a:lnTo>
                <a:cubicBezTo>
                  <a:pt x="152271" y="520708"/>
                  <a:pt x="129378" y="507248"/>
                  <a:pt x="116964" y="485401"/>
                </a:cubicBezTo>
                <a:lnTo>
                  <a:pt x="9310" y="295610"/>
                </a:lnTo>
                <a:cubicBezTo>
                  <a:pt x="-3103" y="273763"/>
                  <a:pt x="-3103" y="246842"/>
                  <a:pt x="9310" y="224995"/>
                </a:cubicBezTo>
                <a:lnTo>
                  <a:pt x="116964" y="35308"/>
                </a:lnTo>
                <a:cubicBezTo>
                  <a:pt x="129327" y="13461"/>
                  <a:pt x="152271" y="0"/>
                  <a:pt x="177049" y="0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rgbClr val="7C2B90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62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l-PL" sz="16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  <a:t>Profil bezpieczeństwa RVU120 jest zgodny z wcześniejszymi obserwacjami.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l-PL" sz="1600" kern="0">
                <a:latin typeface="Calibri"/>
                <a:ea typeface="Calibri"/>
                <a:cs typeface="Calibri"/>
              </a:rPr>
              <a:t>W badanej populacji pacjentów spodziewana jest występowanie zdarzeń niepożądanych stopnia 5.</a:t>
            </a:r>
            <a:endParaRPr lang="pl-PL" sz="16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EEE9345-71FA-F8A0-F43C-5EE4E32B37D8}"/>
              </a:ext>
            </a:extLst>
          </p:cNvPr>
          <p:cNvSpPr txBox="1"/>
          <p:nvPr/>
        </p:nvSpPr>
        <p:spPr>
          <a:xfrm>
            <a:off x="6355617" y="1904677"/>
            <a:ext cx="5245833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43510" indent="-143510" eaLnBrk="0" hangingPunct="0">
              <a:spcBef>
                <a:spcPts val="0"/>
              </a:spcBef>
              <a:spcAft>
                <a:spcPts val="1200"/>
              </a:spcAft>
              <a:buClr>
                <a:srgbClr val="7C2B90"/>
              </a:buClr>
              <a:buFont typeface="Arial" charset="0"/>
              <a:buChar char="•"/>
              <a:defRPr/>
            </a:pPr>
            <a: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Nie zaobserwowano toksyczności ograniczających dawkę (</a:t>
            </a:r>
            <a:r>
              <a:rPr lang="pl-PL" sz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DLTs</a:t>
            </a:r>
            <a: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) </a:t>
            </a:r>
            <a:b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ani przerwania stosowania badanego leku </a:t>
            </a:r>
            <a:b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z powodu niepożądanych reakcji na lek</a:t>
            </a:r>
          </a:p>
          <a:p>
            <a:pPr marL="143510" indent="-143510" eaLnBrk="0" hangingPunct="0">
              <a:spcBef>
                <a:spcPts val="0"/>
              </a:spcBef>
              <a:spcAft>
                <a:spcPts val="1200"/>
              </a:spcAft>
              <a:buClr>
                <a:srgbClr val="7C2B90"/>
              </a:buClr>
              <a:buFont typeface="Arial" charset="0"/>
              <a:buChar char="•"/>
              <a:defRPr/>
            </a:pPr>
            <a: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Podczas fazy zwiększania dawki nie zaobserwowano tendencji </a:t>
            </a:r>
            <a:b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do zwiększonej toksyczności przy wyższych dawkach</a:t>
            </a:r>
          </a:p>
          <a:p>
            <a:pPr marL="143510" indent="-143510" eaLnBrk="0" hangingPunct="0">
              <a:spcBef>
                <a:spcPts val="0"/>
              </a:spcBef>
              <a:spcAft>
                <a:spcPts val="1200"/>
              </a:spcAft>
              <a:buClr>
                <a:srgbClr val="7C2B90"/>
              </a:buClr>
              <a:buFont typeface="Arial" charset="0"/>
              <a:buChar char="•"/>
              <a:defRPr/>
            </a:pPr>
            <a: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/>
              </a:rPr>
              <a:t>Najczęstszymi zdarzeniami niepożądanymi zaistniałymi podczas leczenia (</a:t>
            </a:r>
            <a:r>
              <a:rPr lang="pl-PL" sz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/>
              </a:rPr>
              <a:t>TEAEs</a:t>
            </a:r>
            <a: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/>
              </a:rPr>
              <a:t>) były nudności/wymioty</a:t>
            </a:r>
            <a: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(</a:t>
            </a:r>
            <a: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/>
              </a:rPr>
              <a:t>które można było opanować za pomocą powszechnie stosowanych leków przeciwwymiotnych) </a:t>
            </a:r>
            <a:b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/>
              </a:rPr>
            </a:br>
            <a: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/>
              </a:rPr>
              <a:t>oraz zakażenia/infekcje</a:t>
            </a:r>
          </a:p>
          <a:p>
            <a:pPr marL="143510" indent="-143510" eaLnBrk="0" hangingPunct="0">
              <a:spcBef>
                <a:spcPts val="0"/>
              </a:spcBef>
              <a:spcAft>
                <a:spcPts val="1200"/>
              </a:spcAft>
              <a:buClr>
                <a:srgbClr val="7C2B90"/>
              </a:buClr>
              <a:buFont typeface="Arial" charset="0"/>
              <a:buChar char="•"/>
              <a:defRPr/>
            </a:pPr>
            <a: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/>
              </a:rPr>
              <a:t>U 17 pacjentów wystąpiły poważne zdarzenia niepożądane </a:t>
            </a:r>
            <a:b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/>
              </a:rPr>
            </a:br>
            <a: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/>
              </a:rPr>
              <a:t>5. stopnia (</a:t>
            </a:r>
            <a:r>
              <a:rPr lang="pl-PL" sz="12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/>
              </a:rPr>
              <a:t>SAEs</a:t>
            </a:r>
            <a: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/>
              </a:rPr>
              <a:t>), najczęściej były to: zapalenie płuc, sepsa i wstrząs septyczny. Wszystkie zostały uznane za niezwiązane z RVU120, </a:t>
            </a:r>
            <a:b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/>
              </a:rPr>
            </a:br>
            <a: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/>
              </a:rPr>
              <a:t>z wyjątkiem jednego przypadku ostrej niewydolności serca, </a:t>
            </a:r>
            <a:b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/>
              </a:rPr>
            </a:br>
            <a:r>
              <a:rPr lang="pl-PL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/>
              </a:rPr>
              <a:t>który został oceniony jako możliwie związany z lekiem</a:t>
            </a:r>
            <a:endParaRPr lang="pl-PL" sz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B74DFF2-98FE-C0FE-684B-DC84996F8273}"/>
              </a:ext>
            </a:extLst>
          </p:cNvPr>
          <p:cNvSpPr/>
          <p:nvPr/>
        </p:nvSpPr>
        <p:spPr>
          <a:xfrm>
            <a:off x="6355617" y="1253323"/>
            <a:ext cx="4871707" cy="524539"/>
          </a:xfrm>
          <a:prstGeom prst="rect">
            <a:avLst/>
          </a:prstGeom>
          <a:solidFill>
            <a:srgbClr val="7C2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RVU120 w skojarzeniu z VEN jest bezpieczny i tolerowany </a:t>
            </a:r>
            <a:br>
              <a:rPr lang="pl-PL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pl-PL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 pacjentów z AML, u których terapia VEN nie powiodła się</a:t>
            </a:r>
            <a:endParaRPr lang="pl-PL" sz="1400" b="1">
              <a:solidFill>
                <a:schemeClr val="bg1"/>
              </a:solidFill>
            </a:endParaRPr>
          </a:p>
        </p:txBody>
      </p:sp>
      <p:sp>
        <p:nvSpPr>
          <p:cNvPr id="11" name="pole tekstowe 39">
            <a:extLst>
              <a:ext uri="{FF2B5EF4-FFF2-40B4-BE49-F238E27FC236}">
                <a16:creationId xmlns:a16="http://schemas.microsoft.com/office/drawing/2014/main" id="{248297EF-23AB-6557-F807-1E9224AE55FE}"/>
              </a:ext>
            </a:extLst>
          </p:cNvPr>
          <p:cNvSpPr txBox="1"/>
          <p:nvPr/>
        </p:nvSpPr>
        <p:spPr>
          <a:xfrm>
            <a:off x="9899706" y="304540"/>
            <a:ext cx="2146188" cy="340519"/>
          </a:xfrm>
          <a:prstGeom prst="roundRect">
            <a:avLst/>
          </a:prstGeom>
          <a:solidFill>
            <a:srgbClr val="7C2B9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lang="pl-PL" sz="1000" b="1">
                <a:solidFill>
                  <a:srgbClr val="FFFFFF"/>
                </a:solidFill>
                <a:latin typeface="Calibri"/>
              </a:rPr>
              <a:t>odcięcia danych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14 maja 2025</a:t>
            </a:r>
            <a:endParaRPr lang="pl-PL" sz="1000" b="1">
              <a:solidFill>
                <a:srgbClr val="FFFFFF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Wstępne dane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0E7704-5500-1893-48C8-0812BCA70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61303"/>
              </p:ext>
            </p:extLst>
          </p:nvPr>
        </p:nvGraphicFramePr>
        <p:xfrm>
          <a:off x="432272" y="876411"/>
          <a:ext cx="5404112" cy="448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360">
                  <a:extLst>
                    <a:ext uri="{9D8B030D-6E8A-4147-A177-3AD203B41FA5}">
                      <a16:colId xmlns:a16="http://schemas.microsoft.com/office/drawing/2014/main" val="3724978829"/>
                    </a:ext>
                  </a:extLst>
                </a:gridCol>
                <a:gridCol w="1142584">
                  <a:extLst>
                    <a:ext uri="{9D8B030D-6E8A-4147-A177-3AD203B41FA5}">
                      <a16:colId xmlns:a16="http://schemas.microsoft.com/office/drawing/2014/main" val="22048298"/>
                    </a:ext>
                  </a:extLst>
                </a:gridCol>
                <a:gridCol w="1142584">
                  <a:extLst>
                    <a:ext uri="{9D8B030D-6E8A-4147-A177-3AD203B41FA5}">
                      <a16:colId xmlns:a16="http://schemas.microsoft.com/office/drawing/2014/main" val="4158280955"/>
                    </a:ext>
                  </a:extLst>
                </a:gridCol>
                <a:gridCol w="1142584">
                  <a:extLst>
                    <a:ext uri="{9D8B030D-6E8A-4147-A177-3AD203B41FA5}">
                      <a16:colId xmlns:a16="http://schemas.microsoft.com/office/drawing/2014/main" val="2590322456"/>
                    </a:ext>
                  </a:extLst>
                </a:gridCol>
              </a:tblGrid>
              <a:tr h="455795">
                <a:tc>
                  <a:txBody>
                    <a:bodyPr/>
                    <a:lstStyle/>
                    <a:p>
                      <a:pPr algn="r"/>
                      <a:r>
                        <a:rPr lang="pl-PL" sz="1200" noProof="0">
                          <a:latin typeface="+mj-lt"/>
                        </a:rPr>
                        <a:t>Zdarzenia niepożądane (TAESs) N (%)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>
                          <a:latin typeface="+mj-lt"/>
                        </a:rPr>
                        <a:t>Wszystkie stopnie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>
                          <a:latin typeface="+mj-lt"/>
                        </a:rPr>
                        <a:t>Stopnie </a:t>
                      </a:r>
                    </a:p>
                    <a:p>
                      <a:pPr algn="ctr"/>
                      <a:r>
                        <a:rPr lang="pl-PL" sz="1200" noProof="0">
                          <a:latin typeface="+mj-lt"/>
                        </a:rPr>
                        <a:t>1 &amp; 2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Stopnie</a:t>
                      </a:r>
                      <a:r>
                        <a:rPr lang="pl-PL" sz="1200" noProof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pl-PL" sz="1200" noProof="0">
                          <a:latin typeface="+mj-lt"/>
                        </a:rPr>
                        <a:t>3 &amp; 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932068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marL="0" lvl="0" algn="r" defTabSz="342892" rtl="0" eaLnBrk="1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Nudności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23 (53%)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19 (44%)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4 (9%)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941865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marL="0" lvl="0" algn="r" defTabSz="342892" rtl="0" eaLnBrk="1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Wymioty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19 (44%)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18 (42%)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1 (2%)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406559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marL="0" lvl="0" algn="r" defTabSz="342892" rtl="0" eaLnBrk="1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Zakażenia/infekcje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19 (44%)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7 (16%)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4 (9%)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073671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marL="0" lvl="0" algn="r" defTabSz="342892" rtl="0" eaLnBrk="1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Osłabienie/zmęczenie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12 (28%)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9 (21%)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3 (7%)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498867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marL="0" lvl="0" algn="r" defTabSz="342892" rtl="0" eaLnBrk="1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Obniżony apetyt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12 (28%)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12 (28%)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0 (0%)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42772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marL="0" lvl="0" algn="r" defTabSz="342892" rtl="0" eaLnBrk="1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Niedokrwistość/anemia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10 (23%)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1 (2%)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9 (21%)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367440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marL="0" lvl="0" algn="r" defTabSz="342892" rtl="0" eaLnBrk="1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Gorączka neutropeniczna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9 (21%)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0 (0%)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9 (21%)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843485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marL="0" lvl="0" algn="r" defTabSz="342892" rtl="0" eaLnBrk="1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Zaparcia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8 (19%)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1 (2%)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7 (16%)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513418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marL="0" lvl="0" algn="r" defTabSz="342892" rtl="0" eaLnBrk="1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Biegunka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5 (12%)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5 (12%)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0 (0%)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23811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marL="0" lvl="0" algn="r" defTabSz="342892" rtl="0" eaLnBrk="1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Trombocytopenia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5 (12%)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1 (2%)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4 (9%)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084001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marL="0" lvl="0" algn="r" defTabSz="342892" rtl="0" eaLnBrk="1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Neutropenia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4 (9%)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0 (0%)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4 (9%)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906182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marL="0" lvl="0" algn="r" defTabSz="342892" rtl="0" eaLnBrk="1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Sepsa/wstrząs septyczny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4 (9%)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0 (0%)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ctr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1 (2%)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633178"/>
                  </a:ext>
                </a:extLst>
              </a:tr>
            </a:tbl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ABCC74B4-64A3-CE0C-5FB2-B43E9CA3482F}"/>
              </a:ext>
            </a:extLst>
          </p:cNvPr>
          <p:cNvSpPr/>
          <p:nvPr/>
        </p:nvSpPr>
        <p:spPr>
          <a:xfrm>
            <a:off x="2129495" y="6410985"/>
            <a:ext cx="9014755" cy="368497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TEAEs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treatment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emergent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adverse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events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SAEs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serious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adverse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events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       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DLTs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dose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limiting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toxicities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      VEN –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venetoclax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wenetoklaks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        AML –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acute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myeloid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leukemia; ostra białaczka szpikowa </a:t>
            </a:r>
          </a:p>
        </p:txBody>
      </p:sp>
    </p:spTree>
    <p:extLst>
      <p:ext uri="{BB962C8B-B14F-4D97-AF65-F5344CB8AC3E}">
        <p14:creationId xmlns:p14="http://schemas.microsoft.com/office/powerpoint/2010/main" val="40880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9694F-989A-C073-6A98-9D6AC666A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0D669B40-6E89-697D-C9FC-72CABBC3C4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282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669B40-6E89-697D-C9FC-72CABBC3C4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C5E9524F-9E2A-BB49-4947-F8C1656D688D}"/>
              </a:ext>
            </a:extLst>
          </p:cNvPr>
          <p:cNvGrpSpPr/>
          <p:nvPr/>
        </p:nvGrpSpPr>
        <p:grpSpPr>
          <a:xfrm>
            <a:off x="6080548" y="1426505"/>
            <a:ext cx="5055452" cy="5056635"/>
            <a:chOff x="6080548" y="1527089"/>
            <a:chExt cx="5055452" cy="5056635"/>
          </a:xfrm>
        </p:grpSpPr>
        <p:pic>
          <p:nvPicPr>
            <p:cNvPr id="24" name="Picture 23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61B2DD0B-BC45-6CEA-B5DD-B03776AE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5" t="2977" r="44365" b="93320"/>
            <a:stretch>
              <a:fillRect/>
            </a:stretch>
          </p:blipFill>
          <p:spPr>
            <a:xfrm>
              <a:off x="6080548" y="1527089"/>
              <a:ext cx="5040000" cy="362715"/>
            </a:xfrm>
            <a:prstGeom prst="rect">
              <a:avLst/>
            </a:prstGeom>
          </p:spPr>
        </p:pic>
        <p:pic>
          <p:nvPicPr>
            <p:cNvPr id="25" name="Picture 24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A222B9A3-E6CD-CE60-65B2-20401E6FE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5" t="32243" r="44365" b="19842"/>
            <a:stretch>
              <a:fillRect/>
            </a:stretch>
          </p:blipFill>
          <p:spPr>
            <a:xfrm>
              <a:off x="6096000" y="1889804"/>
              <a:ext cx="5040000" cy="4693920"/>
            </a:xfrm>
            <a:prstGeom prst="rect">
              <a:avLst/>
            </a:prstGeom>
          </p:spPr>
        </p:pic>
      </p:grp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EB8EF41-5101-B65C-1BD3-DD4325E3B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2977" r="44365" b="67766"/>
          <a:stretch>
            <a:fillRect/>
          </a:stretch>
        </p:blipFill>
        <p:spPr>
          <a:xfrm>
            <a:off x="432271" y="1428292"/>
            <a:ext cx="5040000" cy="2866041"/>
          </a:xfrm>
          <a:prstGeom prst="rect">
            <a:avLst/>
          </a:prstGeom>
        </p:spPr>
      </p:pic>
      <p:sp>
        <p:nvSpPr>
          <p:cNvPr id="2" name="pole tekstowe 39">
            <a:extLst>
              <a:ext uri="{FF2B5EF4-FFF2-40B4-BE49-F238E27FC236}">
                <a16:creationId xmlns:a16="http://schemas.microsoft.com/office/drawing/2014/main" id="{76DED0CB-668B-B100-990F-F03E6827DC80}"/>
              </a:ext>
            </a:extLst>
          </p:cNvPr>
          <p:cNvSpPr txBox="1"/>
          <p:nvPr/>
        </p:nvSpPr>
        <p:spPr>
          <a:xfrm>
            <a:off x="432271" y="225746"/>
            <a:ext cx="1475187" cy="476726"/>
          </a:xfrm>
          <a:prstGeom prst="round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RIVER-81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01B2FA-6DA2-A28E-D00D-527891E4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139" y="322520"/>
            <a:ext cx="9904977" cy="369838"/>
          </a:xfrm>
        </p:spPr>
        <p:txBody>
          <a:bodyPr vert="horz"/>
          <a:lstStyle/>
          <a:p>
            <a:r>
              <a:rPr lang="pl-PL" sz="2400" noProof="0">
                <a:solidFill>
                  <a:srgbClr val="7C2B90"/>
                </a:solidFill>
                <a:ea typeface="Calibri"/>
                <a:cs typeface="Calibri"/>
              </a:rPr>
              <a:t>7 z 27 ocenianych pacjentów </a:t>
            </a:r>
            <a:r>
              <a:rPr lang="pl-PL" sz="2400">
                <a:solidFill>
                  <a:srgbClr val="7C2B90"/>
                </a:solidFill>
                <a:ea typeface="Calibri"/>
                <a:cs typeface="Calibri"/>
              </a:rPr>
              <a:t>osiągnęło</a:t>
            </a:r>
            <a:r>
              <a:rPr lang="pl-PL" sz="2400" noProof="0">
                <a:solidFill>
                  <a:srgbClr val="7C2B90"/>
                </a:solidFill>
                <a:ea typeface="Calibri"/>
                <a:cs typeface="Calibri"/>
              </a:rPr>
              <a:t> CR/CRi</a:t>
            </a:r>
          </a:p>
        </p:txBody>
      </p:sp>
      <p:sp>
        <p:nvSpPr>
          <p:cNvPr id="15" name="Prostokąt 31">
            <a:extLst>
              <a:ext uri="{FF2B5EF4-FFF2-40B4-BE49-F238E27FC236}">
                <a16:creationId xmlns:a16="http://schemas.microsoft.com/office/drawing/2014/main" id="{CCCCFA1C-43F8-5803-B724-4E5A98E6FDEE}"/>
              </a:ext>
            </a:extLst>
          </p:cNvPr>
          <p:cNvSpPr/>
          <p:nvPr/>
        </p:nvSpPr>
        <p:spPr>
          <a:xfrm>
            <a:off x="9326146" y="4555122"/>
            <a:ext cx="2425492" cy="439136"/>
          </a:xfrm>
          <a:prstGeom prst="rect">
            <a:avLst/>
          </a:prstGeom>
          <a:solidFill>
            <a:srgbClr val="7C2B90"/>
          </a:solidFill>
          <a:ln w="0" cap="flat">
            <a:noFill/>
            <a:prstDash val="solid"/>
            <a:miter/>
          </a:ln>
        </p:spPr>
        <p:txBody>
          <a:bodyPr vert="horz" lIns="0" tIns="45720" rIns="0" bIns="45720" rtlCol="0" anchor="ctr"/>
          <a:lstStyle/>
          <a:p>
            <a:pPr algn="ctr"/>
            <a:r>
              <a:rPr lang="pl-PL" sz="1050">
                <a:solidFill>
                  <a:schemeClr val="bg1"/>
                </a:solidFill>
              </a:rPr>
              <a:t>3/6 ocenianych pacjentów</a:t>
            </a:r>
            <a:br>
              <a:rPr lang="pl-PL" sz="1050"/>
            </a:br>
            <a:r>
              <a:rPr lang="pl-PL" sz="1050">
                <a:solidFill>
                  <a:schemeClr val="bg1"/>
                </a:solidFill>
              </a:rPr>
              <a:t>w kohorcie 4 z CR/CRi</a:t>
            </a:r>
            <a:endParaRPr lang="pl-PL" sz="1200" b="1">
              <a:solidFill>
                <a:schemeClr val="bg1"/>
              </a:solidFill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1F3ED0E-3BCE-1797-0420-2788D78D0AE9}"/>
              </a:ext>
            </a:extLst>
          </p:cNvPr>
          <p:cNvSpPr txBox="1">
            <a:spLocks/>
          </p:cNvSpPr>
          <p:nvPr/>
        </p:nvSpPr>
        <p:spPr>
          <a:xfrm>
            <a:off x="434975" y="811009"/>
            <a:ext cx="11322051" cy="497575"/>
          </a:xfrm>
          <a:custGeom>
            <a:avLst/>
            <a:gdLst>
              <a:gd name="connsiteX0" fmla="*/ 177049 w 11322051"/>
              <a:gd name="connsiteY0" fmla="*/ 0 h 520709"/>
              <a:gd name="connsiteX1" fmla="*/ 392354 w 11322051"/>
              <a:gd name="connsiteY1" fmla="*/ 0 h 520709"/>
              <a:gd name="connsiteX2" fmla="*/ 392356 w 11322051"/>
              <a:gd name="connsiteY2" fmla="*/ 1 h 520709"/>
              <a:gd name="connsiteX3" fmla="*/ 10933245 w 11322051"/>
              <a:gd name="connsiteY3" fmla="*/ 1 h 520709"/>
              <a:gd name="connsiteX4" fmla="*/ 10933247 w 11322051"/>
              <a:gd name="connsiteY4" fmla="*/ 0 h 520709"/>
              <a:gd name="connsiteX5" fmla="*/ 11148553 w 11322051"/>
              <a:gd name="connsiteY5" fmla="*/ 0 h 520709"/>
              <a:gd name="connsiteX6" fmla="*/ 11208637 w 11322051"/>
              <a:gd name="connsiteY6" fmla="*/ 35308 h 520709"/>
              <a:gd name="connsiteX7" fmla="*/ 11316290 w 11322051"/>
              <a:gd name="connsiteY7" fmla="*/ 225047 h 520709"/>
              <a:gd name="connsiteX8" fmla="*/ 11322051 w 11322051"/>
              <a:gd name="connsiteY8" fmla="*/ 246896 h 520709"/>
              <a:gd name="connsiteX9" fmla="*/ 11322051 w 11322051"/>
              <a:gd name="connsiteY9" fmla="*/ 273813 h 520709"/>
              <a:gd name="connsiteX10" fmla="*/ 11316290 w 11322051"/>
              <a:gd name="connsiteY10" fmla="*/ 295662 h 520709"/>
              <a:gd name="connsiteX11" fmla="*/ 11208637 w 11322051"/>
              <a:gd name="connsiteY11" fmla="*/ 485401 h 520709"/>
              <a:gd name="connsiteX12" fmla="*/ 11148553 w 11322051"/>
              <a:gd name="connsiteY12" fmla="*/ 520708 h 520709"/>
              <a:gd name="connsiteX13" fmla="*/ 11128920 w 11322051"/>
              <a:gd name="connsiteY13" fmla="*/ 520708 h 520709"/>
              <a:gd name="connsiteX14" fmla="*/ 11128920 w 11322051"/>
              <a:gd name="connsiteY14" fmla="*/ 520709 h 520709"/>
              <a:gd name="connsiteX15" fmla="*/ 284700 w 11322051"/>
              <a:gd name="connsiteY15" fmla="*/ 520709 h 520709"/>
              <a:gd name="connsiteX16" fmla="*/ 284700 w 11322051"/>
              <a:gd name="connsiteY16" fmla="*/ 520708 h 520709"/>
              <a:gd name="connsiteX17" fmla="*/ 177049 w 11322051"/>
              <a:gd name="connsiteY17" fmla="*/ 520708 h 520709"/>
              <a:gd name="connsiteX18" fmla="*/ 116964 w 11322051"/>
              <a:gd name="connsiteY18" fmla="*/ 485401 h 520709"/>
              <a:gd name="connsiteX19" fmla="*/ 9310 w 11322051"/>
              <a:gd name="connsiteY19" fmla="*/ 295610 h 520709"/>
              <a:gd name="connsiteX20" fmla="*/ 9310 w 11322051"/>
              <a:gd name="connsiteY20" fmla="*/ 224995 h 520709"/>
              <a:gd name="connsiteX21" fmla="*/ 116964 w 11322051"/>
              <a:gd name="connsiteY21" fmla="*/ 35308 h 520709"/>
              <a:gd name="connsiteX22" fmla="*/ 177049 w 11322051"/>
              <a:gd name="connsiteY22" fmla="*/ 0 h 52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322051" h="520709">
                <a:moveTo>
                  <a:pt x="177049" y="0"/>
                </a:moveTo>
                <a:lnTo>
                  <a:pt x="392354" y="0"/>
                </a:lnTo>
                <a:lnTo>
                  <a:pt x="392356" y="1"/>
                </a:lnTo>
                <a:lnTo>
                  <a:pt x="10933245" y="1"/>
                </a:lnTo>
                <a:lnTo>
                  <a:pt x="10933247" y="0"/>
                </a:lnTo>
                <a:lnTo>
                  <a:pt x="11148553" y="0"/>
                </a:lnTo>
                <a:cubicBezTo>
                  <a:pt x="11173329" y="0"/>
                  <a:pt x="11196223" y="13461"/>
                  <a:pt x="11208637" y="35308"/>
                </a:cubicBezTo>
                <a:lnTo>
                  <a:pt x="11316290" y="225047"/>
                </a:lnTo>
                <a:lnTo>
                  <a:pt x="11322051" y="246896"/>
                </a:lnTo>
                <a:lnTo>
                  <a:pt x="11322051" y="273813"/>
                </a:lnTo>
                <a:lnTo>
                  <a:pt x="11316290" y="295662"/>
                </a:lnTo>
                <a:lnTo>
                  <a:pt x="11208637" y="485401"/>
                </a:lnTo>
                <a:cubicBezTo>
                  <a:pt x="11196274" y="507248"/>
                  <a:pt x="11173329" y="520708"/>
                  <a:pt x="11148553" y="520708"/>
                </a:cubicBezTo>
                <a:lnTo>
                  <a:pt x="11128920" y="520708"/>
                </a:lnTo>
                <a:lnTo>
                  <a:pt x="11128920" y="520709"/>
                </a:lnTo>
                <a:lnTo>
                  <a:pt x="284700" y="520709"/>
                </a:lnTo>
                <a:lnTo>
                  <a:pt x="284700" y="520708"/>
                </a:lnTo>
                <a:lnTo>
                  <a:pt x="177049" y="520708"/>
                </a:lnTo>
                <a:cubicBezTo>
                  <a:pt x="152271" y="520708"/>
                  <a:pt x="129378" y="507248"/>
                  <a:pt x="116964" y="485401"/>
                </a:cubicBezTo>
                <a:lnTo>
                  <a:pt x="9310" y="295610"/>
                </a:lnTo>
                <a:cubicBezTo>
                  <a:pt x="-3103" y="273763"/>
                  <a:pt x="-3103" y="246842"/>
                  <a:pt x="9310" y="224995"/>
                </a:cubicBezTo>
                <a:lnTo>
                  <a:pt x="116964" y="35308"/>
                </a:lnTo>
                <a:cubicBezTo>
                  <a:pt x="129327" y="13461"/>
                  <a:pt x="152271" y="0"/>
                  <a:pt x="177049" y="0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rgbClr val="7C2B90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62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/>
              <a:t>U wszystkich pacjentów nastąpiła progresja choroby po wcześniejszej terapii VEN+HMA, co sprawia, że działanie samego VEN jest bardzo mało prawdopodobne. Dlatego zaobserwowane korzyści należy przypisać kombinacji RVU120+VEN.</a:t>
            </a:r>
            <a:endParaRPr lang="pl-PL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" name="Prostokąt 31">
            <a:extLst>
              <a:ext uri="{FF2B5EF4-FFF2-40B4-BE49-F238E27FC236}">
                <a16:creationId xmlns:a16="http://schemas.microsoft.com/office/drawing/2014/main" id="{5FB077D1-0AB5-6F69-4736-A21BCA926D08}"/>
              </a:ext>
            </a:extLst>
          </p:cNvPr>
          <p:cNvSpPr/>
          <p:nvPr/>
        </p:nvSpPr>
        <p:spPr>
          <a:xfrm>
            <a:off x="9331534" y="2934040"/>
            <a:ext cx="2425492" cy="781726"/>
          </a:xfrm>
          <a:prstGeom prst="rect">
            <a:avLst/>
          </a:prstGeom>
          <a:solidFill>
            <a:srgbClr val="7C2B90"/>
          </a:solidFill>
          <a:ln w="0" cap="flat">
            <a:noFill/>
            <a:prstDash val="solid"/>
            <a:miter/>
          </a:ln>
        </p:spPr>
        <p:txBody>
          <a:bodyPr vert="horz" lIns="0" tIns="45720" rIns="0" bIns="45720" rtlCol="0" anchor="ctr"/>
          <a:lstStyle/>
          <a:p>
            <a:pPr algn="ctr"/>
            <a:r>
              <a:rPr lang="pl-PL" sz="1050">
                <a:solidFill>
                  <a:schemeClr val="bg1"/>
                </a:solidFill>
              </a:rPr>
              <a:t>3/13 ocenianych pacjentów z CRi,</a:t>
            </a:r>
          </a:p>
          <a:p>
            <a:pPr algn="ctr"/>
            <a:r>
              <a:rPr lang="pl-PL" sz="1050">
                <a:solidFill>
                  <a:schemeClr val="bg1"/>
                </a:solidFill>
              </a:rPr>
              <a:t>1 pacjent z PR,</a:t>
            </a:r>
          </a:p>
          <a:p>
            <a:pPr algn="ctr"/>
            <a:r>
              <a:rPr lang="pl-PL" sz="1050">
                <a:solidFill>
                  <a:schemeClr val="bg1"/>
                </a:solidFill>
              </a:rPr>
              <a:t>1 pacjent z &gt;50% redukcją blastów </a:t>
            </a:r>
          </a:p>
          <a:p>
            <a:pPr algn="ctr"/>
            <a:r>
              <a:rPr lang="pl-PL" sz="1050">
                <a:solidFill>
                  <a:schemeClr val="bg1"/>
                </a:solidFill>
              </a:rPr>
              <a:t>(43%-&gt;6%)</a:t>
            </a:r>
            <a:endParaRPr lang="pl-PL" sz="1200" b="1">
              <a:solidFill>
                <a:schemeClr val="bg1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45B7E7F-5EC7-C473-4140-3A0779CC42D4}"/>
              </a:ext>
            </a:extLst>
          </p:cNvPr>
          <p:cNvSpPr txBox="1"/>
          <p:nvPr/>
        </p:nvSpPr>
        <p:spPr>
          <a:xfrm>
            <a:off x="6970932" y="5896712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pl-PL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Rekrutacja w toku</a:t>
            </a:r>
          </a:p>
        </p:txBody>
      </p:sp>
      <p:pic>
        <p:nvPicPr>
          <p:cNvPr id="28" name="Picture 2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90D958-9715-5F1C-802C-C32A3E3296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9" t="5975" r="18890" b="75834"/>
          <a:stretch>
            <a:fillRect/>
          </a:stretch>
        </p:blipFill>
        <p:spPr>
          <a:xfrm>
            <a:off x="432271" y="4408287"/>
            <a:ext cx="2454965" cy="1782022"/>
          </a:xfrm>
          <a:prstGeom prst="rect">
            <a:avLst/>
          </a:prstGeom>
        </p:spPr>
      </p:pic>
      <p:sp>
        <p:nvSpPr>
          <p:cNvPr id="4" name="pole tekstowe 39">
            <a:extLst>
              <a:ext uri="{FF2B5EF4-FFF2-40B4-BE49-F238E27FC236}">
                <a16:creationId xmlns:a16="http://schemas.microsoft.com/office/drawing/2014/main" id="{521BE624-75DC-CED9-E851-5166FF78CD7A}"/>
              </a:ext>
            </a:extLst>
          </p:cNvPr>
          <p:cNvSpPr txBox="1"/>
          <p:nvPr/>
        </p:nvSpPr>
        <p:spPr>
          <a:xfrm>
            <a:off x="9899706" y="304540"/>
            <a:ext cx="2146188" cy="340519"/>
          </a:xfrm>
          <a:prstGeom prst="roundRect">
            <a:avLst/>
          </a:prstGeom>
          <a:solidFill>
            <a:srgbClr val="7C2B9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lang="pl-PL" sz="1000" b="1">
                <a:solidFill>
                  <a:srgbClr val="FFFFFF"/>
                </a:solidFill>
                <a:latin typeface="Calibri"/>
              </a:rPr>
              <a:t>odcięcia danych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14 maja 2025</a:t>
            </a:r>
            <a:endParaRPr lang="pl-PL" sz="1000" b="1">
              <a:solidFill>
                <a:srgbClr val="FFFFFF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Wstępne dane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D1F9DEB-4CAF-277F-3415-6D22DDD0B304}"/>
              </a:ext>
            </a:extLst>
          </p:cNvPr>
          <p:cNvSpPr/>
          <p:nvPr/>
        </p:nvSpPr>
        <p:spPr>
          <a:xfrm>
            <a:off x="521864" y="1545294"/>
            <a:ext cx="648000" cy="180000"/>
          </a:xfrm>
          <a:prstGeom prst="rect">
            <a:avLst/>
          </a:prstGeom>
          <a:solidFill>
            <a:srgbClr val="173250"/>
          </a:solidFill>
          <a:ln w="0" cap="flat">
            <a:noFill/>
            <a:prstDash val="solid"/>
            <a:miter/>
          </a:ln>
        </p:spPr>
        <p:txBody>
          <a:bodyPr vert="horz" rtlCol="0" anchor="ctr"/>
          <a:lstStyle/>
          <a:p>
            <a:pPr algn="ctr"/>
            <a:r>
              <a:rPr lang="pl-PL" sz="800">
                <a:solidFill>
                  <a:schemeClr val="bg1"/>
                </a:solidFill>
              </a:rPr>
              <a:t>kohorta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839B538-278E-BB60-1232-9F95E704FA19}"/>
              </a:ext>
            </a:extLst>
          </p:cNvPr>
          <p:cNvSpPr/>
          <p:nvPr/>
        </p:nvSpPr>
        <p:spPr>
          <a:xfrm>
            <a:off x="1232048" y="1542246"/>
            <a:ext cx="619200" cy="180000"/>
          </a:xfrm>
          <a:prstGeom prst="rect">
            <a:avLst/>
          </a:prstGeom>
          <a:solidFill>
            <a:srgbClr val="173250"/>
          </a:solidFill>
          <a:ln w="0" cap="flat">
            <a:noFill/>
            <a:prstDash val="solid"/>
            <a:miter/>
          </a:ln>
        </p:spPr>
        <p:txBody>
          <a:bodyPr vert="horz" rtlCol="0" anchor="ctr"/>
          <a:lstStyle/>
          <a:p>
            <a:pPr algn="ctr"/>
            <a:r>
              <a:rPr lang="pl-PL" sz="800">
                <a:solidFill>
                  <a:schemeClr val="bg1"/>
                </a:solidFill>
              </a:rPr>
              <a:t>pacjent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ABC49FE-0AD9-9AE4-D212-B2CACC10993B}"/>
              </a:ext>
            </a:extLst>
          </p:cNvPr>
          <p:cNvSpPr/>
          <p:nvPr/>
        </p:nvSpPr>
        <p:spPr>
          <a:xfrm>
            <a:off x="1907458" y="1542246"/>
            <a:ext cx="576000" cy="180000"/>
          </a:xfrm>
          <a:prstGeom prst="rect">
            <a:avLst/>
          </a:prstGeom>
          <a:solidFill>
            <a:srgbClr val="173250"/>
          </a:solidFill>
          <a:ln w="0" cap="flat">
            <a:noFill/>
            <a:prstDash val="solid"/>
            <a:miter/>
          </a:ln>
        </p:spPr>
        <p:txBody>
          <a:bodyPr vert="horz" rtlCol="0" anchor="ctr"/>
          <a:lstStyle/>
          <a:p>
            <a:pPr algn="ctr"/>
            <a:r>
              <a:rPr lang="pl-PL" sz="800">
                <a:solidFill>
                  <a:schemeClr val="bg1"/>
                </a:solidFill>
              </a:rPr>
              <a:t>choroba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79871E3-EF5A-AED1-4D91-0E06767332CA}"/>
              </a:ext>
            </a:extLst>
          </p:cNvPr>
          <p:cNvSpPr/>
          <p:nvPr/>
        </p:nvSpPr>
        <p:spPr>
          <a:xfrm>
            <a:off x="6197240" y="1552427"/>
            <a:ext cx="648000" cy="180000"/>
          </a:xfrm>
          <a:prstGeom prst="rect">
            <a:avLst/>
          </a:prstGeom>
          <a:solidFill>
            <a:srgbClr val="173250"/>
          </a:solidFill>
          <a:ln w="0" cap="flat">
            <a:noFill/>
            <a:prstDash val="solid"/>
            <a:miter/>
          </a:ln>
        </p:spPr>
        <p:txBody>
          <a:bodyPr vert="horz" rtlCol="0" anchor="ctr"/>
          <a:lstStyle/>
          <a:p>
            <a:pPr algn="ctr"/>
            <a:r>
              <a:rPr lang="pl-PL" sz="800">
                <a:solidFill>
                  <a:schemeClr val="bg1"/>
                </a:solidFill>
              </a:rPr>
              <a:t>kohorta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02D36AD4-217B-569B-2CE7-20C0F34DDC29}"/>
              </a:ext>
            </a:extLst>
          </p:cNvPr>
          <p:cNvSpPr/>
          <p:nvPr/>
        </p:nvSpPr>
        <p:spPr>
          <a:xfrm>
            <a:off x="6907424" y="1549379"/>
            <a:ext cx="619200" cy="180000"/>
          </a:xfrm>
          <a:prstGeom prst="rect">
            <a:avLst/>
          </a:prstGeom>
          <a:solidFill>
            <a:srgbClr val="173250"/>
          </a:solidFill>
          <a:ln w="0" cap="flat">
            <a:noFill/>
            <a:prstDash val="solid"/>
            <a:miter/>
          </a:ln>
        </p:spPr>
        <p:txBody>
          <a:bodyPr vert="horz" rtlCol="0" anchor="ctr"/>
          <a:lstStyle/>
          <a:p>
            <a:pPr algn="ctr"/>
            <a:r>
              <a:rPr lang="pl-PL" sz="800">
                <a:solidFill>
                  <a:schemeClr val="bg1"/>
                </a:solidFill>
              </a:rPr>
              <a:t>pacjent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CD1F006-5A3A-B1FA-E6FF-30735D67A1A2}"/>
              </a:ext>
            </a:extLst>
          </p:cNvPr>
          <p:cNvSpPr/>
          <p:nvPr/>
        </p:nvSpPr>
        <p:spPr>
          <a:xfrm>
            <a:off x="7582834" y="1549379"/>
            <a:ext cx="576000" cy="180000"/>
          </a:xfrm>
          <a:prstGeom prst="rect">
            <a:avLst/>
          </a:prstGeom>
          <a:solidFill>
            <a:srgbClr val="173250"/>
          </a:solidFill>
          <a:ln w="0" cap="flat">
            <a:noFill/>
            <a:prstDash val="solid"/>
            <a:miter/>
          </a:ln>
        </p:spPr>
        <p:txBody>
          <a:bodyPr vert="horz" rtlCol="0" anchor="ctr"/>
          <a:lstStyle/>
          <a:p>
            <a:pPr algn="ctr"/>
            <a:r>
              <a:rPr lang="pl-PL" sz="800">
                <a:solidFill>
                  <a:schemeClr val="bg1"/>
                </a:solidFill>
              </a:rPr>
              <a:t>choroba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9A08B619-B1DE-44AC-5E93-ACC5B01BB135}"/>
              </a:ext>
            </a:extLst>
          </p:cNvPr>
          <p:cNvSpPr/>
          <p:nvPr/>
        </p:nvSpPr>
        <p:spPr>
          <a:xfrm>
            <a:off x="5009787" y="1549379"/>
            <a:ext cx="648000" cy="180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 b="1">
                <a:solidFill>
                  <a:srgbClr val="173250"/>
                </a:solidFill>
              </a:rPr>
              <a:t>miesięcy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D56DD8D6-966F-F2DF-04E4-D6F7D7051ACF}"/>
              </a:ext>
            </a:extLst>
          </p:cNvPr>
          <p:cNvSpPr/>
          <p:nvPr/>
        </p:nvSpPr>
        <p:spPr>
          <a:xfrm>
            <a:off x="10659320" y="1552078"/>
            <a:ext cx="648000" cy="180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 b="1">
                <a:solidFill>
                  <a:srgbClr val="173250"/>
                </a:solidFill>
              </a:rPr>
              <a:t>miesięcy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4ABD6D58-EA95-F86E-F543-20C91A2ABE4B}"/>
              </a:ext>
            </a:extLst>
          </p:cNvPr>
          <p:cNvSpPr/>
          <p:nvPr/>
        </p:nvSpPr>
        <p:spPr>
          <a:xfrm>
            <a:off x="1335753" y="4507103"/>
            <a:ext cx="648000" cy="144000"/>
          </a:xfrm>
          <a:prstGeom prst="rect">
            <a:avLst/>
          </a:prstGeom>
          <a:solidFill>
            <a:srgbClr val="173250"/>
          </a:solidFill>
          <a:ln w="0" cap="flat">
            <a:noFill/>
            <a:prstDash val="solid"/>
            <a:miter/>
          </a:ln>
        </p:spPr>
        <p:txBody>
          <a:bodyPr vert="horz" rtlCol="0" anchor="ctr"/>
          <a:lstStyle/>
          <a:p>
            <a:pPr algn="ctr"/>
            <a:r>
              <a:rPr lang="pl-PL" sz="800">
                <a:solidFill>
                  <a:schemeClr val="bg1"/>
                </a:solidFill>
              </a:rPr>
              <a:t>Legenda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2C9A5F49-588A-9720-463A-5F4EF68AA53D}"/>
              </a:ext>
            </a:extLst>
          </p:cNvPr>
          <p:cNvSpPr/>
          <p:nvPr/>
        </p:nvSpPr>
        <p:spPr>
          <a:xfrm>
            <a:off x="877043" y="4722806"/>
            <a:ext cx="828000" cy="180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leczenie w toku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971FBD8E-8C9D-8789-9971-04556E4C5E6A}"/>
              </a:ext>
            </a:extLst>
          </p:cNvPr>
          <p:cNvSpPr/>
          <p:nvPr/>
        </p:nvSpPr>
        <p:spPr>
          <a:xfrm>
            <a:off x="622209" y="4893662"/>
            <a:ext cx="1116000" cy="180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Odpowiedź na leczenie: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6F14219E-048F-1EEA-AC5A-91A15C5B53FB}"/>
              </a:ext>
            </a:extLst>
          </p:cNvPr>
          <p:cNvSpPr/>
          <p:nvPr/>
        </p:nvSpPr>
        <p:spPr>
          <a:xfrm>
            <a:off x="768609" y="5191129"/>
            <a:ext cx="1116000" cy="180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Brak odpowiedzi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D19AB2BB-E369-F3B0-F348-81FBECCE0CDF}"/>
              </a:ext>
            </a:extLst>
          </p:cNvPr>
          <p:cNvSpPr/>
          <p:nvPr/>
        </p:nvSpPr>
        <p:spPr>
          <a:xfrm>
            <a:off x="1946435" y="5041346"/>
            <a:ext cx="792000" cy="180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Brak możliwości oceny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C56BC366-3690-AB2E-BB73-18551C63BEAE}"/>
              </a:ext>
            </a:extLst>
          </p:cNvPr>
          <p:cNvSpPr/>
          <p:nvPr/>
        </p:nvSpPr>
        <p:spPr>
          <a:xfrm>
            <a:off x="622209" y="5330706"/>
            <a:ext cx="1584000" cy="180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Przyczyny przerwania leczenia: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FC92546-85FE-5FDF-E814-07EEBD1E1F2E}"/>
              </a:ext>
            </a:extLst>
          </p:cNvPr>
          <p:cNvSpPr txBox="1"/>
          <p:nvPr/>
        </p:nvSpPr>
        <p:spPr>
          <a:xfrm>
            <a:off x="3048572" y="4651103"/>
            <a:ext cx="2635337" cy="11003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pl-PL" sz="800"/>
              <a:t>CR – </a:t>
            </a:r>
            <a:r>
              <a:rPr lang="pl-PL" sz="800" err="1"/>
              <a:t>complete</a:t>
            </a:r>
            <a:r>
              <a:rPr lang="pl-PL" sz="800"/>
              <a:t> </a:t>
            </a:r>
            <a:r>
              <a:rPr lang="pl-PL" sz="800" err="1"/>
              <a:t>remission</a:t>
            </a:r>
            <a:r>
              <a:rPr lang="pl-PL" sz="800"/>
              <a:t>; remisja całkowita</a:t>
            </a:r>
          </a:p>
          <a:p>
            <a:pPr>
              <a:spcAft>
                <a:spcPts val="300"/>
              </a:spcAft>
            </a:pPr>
            <a:r>
              <a:rPr lang="pl-PL" sz="800" err="1"/>
              <a:t>CRx</a:t>
            </a:r>
            <a:r>
              <a:rPr lang="pl-PL" sz="800"/>
              <a:t>:</a:t>
            </a:r>
            <a:br>
              <a:rPr lang="pl-PL" sz="800"/>
            </a:br>
            <a:r>
              <a:rPr lang="pl-PL" sz="800" err="1"/>
              <a:t>CRi</a:t>
            </a:r>
            <a:r>
              <a:rPr lang="pl-PL" sz="800"/>
              <a:t> – CR with </a:t>
            </a:r>
            <a:r>
              <a:rPr lang="pl-PL" sz="800" err="1"/>
              <a:t>incomplete</a:t>
            </a:r>
            <a:r>
              <a:rPr lang="pl-PL" sz="800"/>
              <a:t> </a:t>
            </a:r>
            <a:r>
              <a:rPr lang="pl-PL" sz="800" err="1"/>
              <a:t>count</a:t>
            </a:r>
            <a:r>
              <a:rPr lang="pl-PL" sz="800"/>
              <a:t> </a:t>
            </a:r>
            <a:r>
              <a:rPr lang="pl-PL" sz="800" err="1"/>
              <a:t>recovery</a:t>
            </a:r>
            <a:r>
              <a:rPr lang="pl-PL" sz="800"/>
              <a:t>;</a:t>
            </a:r>
            <a:br>
              <a:rPr lang="pl-PL" sz="800"/>
            </a:br>
            <a:r>
              <a:rPr lang="pl-PL" sz="800"/>
              <a:t>           CR z niepełną regeneracją hematologiczną</a:t>
            </a:r>
            <a:br>
              <a:rPr lang="pl-PL" sz="800"/>
            </a:br>
            <a:r>
              <a:rPr lang="pl-PL" sz="800" err="1"/>
              <a:t>CRh</a:t>
            </a:r>
            <a:r>
              <a:rPr lang="pl-PL" sz="800"/>
              <a:t> – CR with </a:t>
            </a:r>
            <a:r>
              <a:rPr lang="pl-PL" sz="800" err="1"/>
              <a:t>partial</a:t>
            </a:r>
            <a:r>
              <a:rPr lang="pl-PL" sz="800"/>
              <a:t> </a:t>
            </a:r>
            <a:r>
              <a:rPr lang="pl-PL" sz="800" err="1"/>
              <a:t>hematologic</a:t>
            </a:r>
            <a:r>
              <a:rPr lang="pl-PL" sz="800"/>
              <a:t> </a:t>
            </a:r>
            <a:r>
              <a:rPr lang="pl-PL" sz="800" err="1"/>
              <a:t>recovery</a:t>
            </a:r>
            <a:r>
              <a:rPr lang="pl-PL" sz="800"/>
              <a:t>;</a:t>
            </a:r>
            <a:br>
              <a:rPr lang="pl-PL" sz="800"/>
            </a:br>
            <a:r>
              <a:rPr lang="pl-PL" sz="800"/>
              <a:t>           CR z częściową regeneracją hematologiczną</a:t>
            </a:r>
          </a:p>
          <a:p>
            <a:pPr algn="l">
              <a:spcAft>
                <a:spcPts val="300"/>
              </a:spcAft>
            </a:pPr>
            <a:r>
              <a:rPr lang="pl-PL" sz="800"/>
              <a:t>PR – </a:t>
            </a:r>
            <a:r>
              <a:rPr lang="pl-PL" sz="800" err="1"/>
              <a:t>partial</a:t>
            </a:r>
            <a:r>
              <a:rPr lang="pl-PL" sz="800"/>
              <a:t> </a:t>
            </a:r>
            <a:r>
              <a:rPr lang="pl-PL" sz="800" err="1"/>
              <a:t>remission</a:t>
            </a:r>
            <a:r>
              <a:rPr lang="pl-PL" sz="800"/>
              <a:t>; remisja częściowa</a:t>
            </a:r>
          </a:p>
          <a:p>
            <a:pPr>
              <a:spcAft>
                <a:spcPts val="300"/>
              </a:spcAft>
            </a:pPr>
            <a:r>
              <a:rPr lang="pl-PL" sz="800"/>
              <a:t>SAE – </a:t>
            </a:r>
            <a:r>
              <a:rPr lang="pl-PL" sz="800" err="1"/>
              <a:t>serious</a:t>
            </a:r>
            <a:r>
              <a:rPr lang="pl-PL" sz="800"/>
              <a:t> </a:t>
            </a:r>
            <a:r>
              <a:rPr lang="pl-PL" sz="800" err="1"/>
              <a:t>adverse</a:t>
            </a:r>
            <a:r>
              <a:rPr lang="pl-PL" sz="800"/>
              <a:t> </a:t>
            </a:r>
            <a:r>
              <a:rPr lang="pl-PL" sz="800" err="1"/>
              <a:t>events</a:t>
            </a:r>
            <a:r>
              <a:rPr lang="pl-PL" sz="800"/>
              <a:t>; poważne zdarzenia niepożądane 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78E3BAB4-362B-03CA-B1DF-5047DCE6BCCC}"/>
              </a:ext>
            </a:extLst>
          </p:cNvPr>
          <p:cNvSpPr/>
          <p:nvPr/>
        </p:nvSpPr>
        <p:spPr>
          <a:xfrm>
            <a:off x="768572" y="5628875"/>
            <a:ext cx="2016000" cy="324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pPr>
              <a:spcAft>
                <a:spcPts val="300"/>
              </a:spcAft>
            </a:pP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wycofanie zgody / decyzja badacza</a:t>
            </a:r>
          </a:p>
          <a:p>
            <a:pPr>
              <a:spcAft>
                <a:spcPts val="300"/>
              </a:spcAft>
            </a:pP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śmierć</a:t>
            </a: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19707835-4B44-E884-B265-FFF1760ACE19}"/>
              </a:ext>
            </a:extLst>
          </p:cNvPr>
          <p:cNvSpPr/>
          <p:nvPr/>
        </p:nvSpPr>
        <p:spPr>
          <a:xfrm>
            <a:off x="768609" y="5497534"/>
            <a:ext cx="900000" cy="145067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pPr>
              <a:spcAft>
                <a:spcPts val="300"/>
              </a:spcAft>
            </a:pP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progresja choroby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DC8CA566-9765-7162-725D-5F36BAC3EAB2}"/>
              </a:ext>
            </a:extLst>
          </p:cNvPr>
          <p:cNvSpPr/>
          <p:nvPr/>
        </p:nvSpPr>
        <p:spPr>
          <a:xfrm>
            <a:off x="1946147" y="5503098"/>
            <a:ext cx="792000" cy="145067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Ins="0" rtlCol="0" anchor="ctr"/>
          <a:lstStyle/>
          <a:p>
            <a:pPr>
              <a:spcAft>
                <a:spcPts val="300"/>
              </a:spcAft>
            </a:pP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niepowiązane SAE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4AF7F327-77F3-0F6E-FABB-DC90A286151F}"/>
              </a:ext>
            </a:extLst>
          </p:cNvPr>
          <p:cNvSpPr/>
          <p:nvPr/>
        </p:nvSpPr>
        <p:spPr>
          <a:xfrm>
            <a:off x="575864" y="1803375"/>
            <a:ext cx="540000" cy="252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Ins="0" rtlCol="0" anchor="ctr"/>
          <a:lstStyle/>
          <a:p>
            <a:pPr algn="ctr"/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Część 1</a:t>
            </a:r>
          </a:p>
          <a:p>
            <a:pPr algn="ctr"/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Kohorta 1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F380648D-78E6-7C85-FC56-939FB76B1243}"/>
              </a:ext>
            </a:extLst>
          </p:cNvPr>
          <p:cNvSpPr/>
          <p:nvPr/>
        </p:nvSpPr>
        <p:spPr>
          <a:xfrm>
            <a:off x="575864" y="2689834"/>
            <a:ext cx="540000" cy="252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Ins="0" rtlCol="0" anchor="ctr"/>
          <a:lstStyle/>
          <a:p>
            <a:pPr algn="ctr"/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Część 1</a:t>
            </a:r>
          </a:p>
          <a:p>
            <a:pPr algn="ctr"/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Kohorta 2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F6CE04F6-34FD-87DD-DD33-0EB9582C07A0}"/>
              </a:ext>
            </a:extLst>
          </p:cNvPr>
          <p:cNvSpPr/>
          <p:nvPr/>
        </p:nvSpPr>
        <p:spPr>
          <a:xfrm>
            <a:off x="593584" y="3578991"/>
            <a:ext cx="540000" cy="252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Ins="0" rtlCol="0" anchor="ctr"/>
          <a:lstStyle/>
          <a:p>
            <a:pPr algn="ctr"/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Część 1</a:t>
            </a:r>
          </a:p>
          <a:p>
            <a:pPr algn="ctr"/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Kohorta 3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360867A-6B7E-BEE1-1494-D9A67C657F01}"/>
              </a:ext>
            </a:extLst>
          </p:cNvPr>
          <p:cNvSpPr/>
          <p:nvPr/>
        </p:nvSpPr>
        <p:spPr>
          <a:xfrm>
            <a:off x="6251240" y="2829851"/>
            <a:ext cx="540000" cy="252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Ins="0" rtlCol="0" anchor="ctr"/>
          <a:lstStyle/>
          <a:p>
            <a:pPr algn="ctr"/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Część 2</a:t>
            </a:r>
          </a:p>
          <a:p>
            <a:pPr algn="ctr"/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Etap 1</a:t>
            </a: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FB7C01CE-F098-3DB7-3CDF-C8AF4FBB366D}"/>
              </a:ext>
            </a:extLst>
          </p:cNvPr>
          <p:cNvSpPr/>
          <p:nvPr/>
        </p:nvSpPr>
        <p:spPr>
          <a:xfrm>
            <a:off x="6257336" y="4737899"/>
            <a:ext cx="540000" cy="252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Ins="0" rtlCol="0" anchor="ctr"/>
          <a:lstStyle/>
          <a:p>
            <a:pPr algn="ctr"/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Część 1</a:t>
            </a:r>
          </a:p>
          <a:p>
            <a:pPr algn="ctr"/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Kohorta 4</a:t>
            </a:r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B920DED2-42D7-F07A-74BB-F37158F5E306}"/>
              </a:ext>
            </a:extLst>
          </p:cNvPr>
          <p:cNvSpPr/>
          <p:nvPr/>
        </p:nvSpPr>
        <p:spPr>
          <a:xfrm>
            <a:off x="6263466" y="5694407"/>
            <a:ext cx="540000" cy="252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Ins="0" rtlCol="0" anchor="ctr"/>
          <a:lstStyle/>
          <a:p>
            <a:pPr algn="ctr"/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Część 1</a:t>
            </a:r>
          </a:p>
          <a:p>
            <a:pPr algn="ctr"/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Kohorta 6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ED5059B5-4DFB-D7B9-0DA1-2D91BEF60E56}"/>
              </a:ext>
            </a:extLst>
          </p:cNvPr>
          <p:cNvSpPr/>
          <p:nvPr/>
        </p:nvSpPr>
        <p:spPr>
          <a:xfrm>
            <a:off x="1946146" y="6623057"/>
            <a:ext cx="7380000" cy="152689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VEN –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venetoclax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wenetoklaks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HMA –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hypomethylating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agent; lek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hipometylujący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QOD –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every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other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day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; co drugi dzień             QD –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once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day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; raz dziennie</a:t>
            </a:r>
          </a:p>
        </p:txBody>
      </p:sp>
    </p:spTree>
    <p:extLst>
      <p:ext uri="{BB962C8B-B14F-4D97-AF65-F5344CB8AC3E}">
        <p14:creationId xmlns:p14="http://schemas.microsoft.com/office/powerpoint/2010/main" val="397410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74F67-EC1F-F8D8-FE52-0F47D7174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39">
            <a:extLst>
              <a:ext uri="{FF2B5EF4-FFF2-40B4-BE49-F238E27FC236}">
                <a16:creationId xmlns:a16="http://schemas.microsoft.com/office/drawing/2014/main" id="{C70BE65A-CE26-FB8D-600A-562015E06336}"/>
              </a:ext>
            </a:extLst>
          </p:cNvPr>
          <p:cNvSpPr txBox="1"/>
          <p:nvPr/>
        </p:nvSpPr>
        <p:spPr>
          <a:xfrm>
            <a:off x="432271" y="225746"/>
            <a:ext cx="1475187" cy="476726"/>
          </a:xfrm>
          <a:prstGeom prst="round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RIVER-81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6EB0AA-7297-BE60-2332-6EB07E47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798" y="172598"/>
            <a:ext cx="7831567" cy="369838"/>
          </a:xfrm>
        </p:spPr>
        <p:txBody>
          <a:bodyPr/>
          <a:lstStyle/>
          <a:p>
            <a:r>
              <a:rPr lang="pl-PL" sz="2400">
                <a:solidFill>
                  <a:srgbClr val="7C2B90"/>
                </a:solidFill>
                <a:ea typeface="Calibri"/>
                <a:cs typeface="Calibri"/>
              </a:rPr>
              <a:t>Podawanie </a:t>
            </a:r>
            <a:r>
              <a:rPr lang="en-US" sz="2400">
                <a:solidFill>
                  <a:srgbClr val="7C2B90"/>
                </a:solidFill>
                <a:ea typeface="Calibri"/>
                <a:cs typeface="Calibri"/>
              </a:rPr>
              <a:t>RVU120 </a:t>
            </a:r>
            <a:r>
              <a:rPr lang="pl-PL" sz="2400">
                <a:solidFill>
                  <a:srgbClr val="7C2B90"/>
                </a:solidFill>
                <a:ea typeface="Calibri"/>
                <a:cs typeface="Calibri"/>
              </a:rPr>
              <a:t>w schemacie codziennym wpływa na zwiększenie odsetka </a:t>
            </a:r>
            <a:r>
              <a:rPr lang="en-US" sz="2400">
                <a:solidFill>
                  <a:srgbClr val="7C2B90"/>
                </a:solidFill>
                <a:ea typeface="Calibri"/>
                <a:cs typeface="Calibri"/>
              </a:rPr>
              <a:t>CR/CRi </a:t>
            </a:r>
            <a:r>
              <a:rPr lang="pl-PL" sz="2400">
                <a:solidFill>
                  <a:srgbClr val="7C2B90"/>
                </a:solidFill>
                <a:ea typeface="Calibri"/>
                <a:cs typeface="Calibri"/>
              </a:rPr>
              <a:t>i dłuższy czas trwania odpowiedzi</a:t>
            </a:r>
            <a:endParaRPr lang="en-US" sz="2400">
              <a:solidFill>
                <a:srgbClr val="7C2B90"/>
              </a:solidFill>
              <a:ea typeface="Calibri"/>
              <a:cs typeface="Calibri"/>
            </a:endParaRPr>
          </a:p>
        </p:txBody>
      </p:sp>
      <p:graphicFrame>
        <p:nvGraphicFramePr>
          <p:cNvPr id="4" name="Table 14">
            <a:extLst>
              <a:ext uri="{FF2B5EF4-FFF2-40B4-BE49-F238E27FC236}">
                <a16:creationId xmlns:a16="http://schemas.microsoft.com/office/drawing/2014/main" id="{A5B66C3F-BF19-D6C4-5326-BECF3941A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294236"/>
              </p:ext>
            </p:extLst>
          </p:nvPr>
        </p:nvGraphicFramePr>
        <p:xfrm>
          <a:off x="432270" y="1066011"/>
          <a:ext cx="11422947" cy="440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941">
                  <a:extLst>
                    <a:ext uri="{9D8B030D-6E8A-4147-A177-3AD203B41FA5}">
                      <a16:colId xmlns:a16="http://schemas.microsoft.com/office/drawing/2014/main" val="3913858548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100201657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853720407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574924863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1006836745"/>
                    </a:ext>
                  </a:extLst>
                </a:gridCol>
                <a:gridCol w="1487003">
                  <a:extLst>
                    <a:ext uri="{9D8B030D-6E8A-4147-A177-3AD203B41FA5}">
                      <a16:colId xmlns:a16="http://schemas.microsoft.com/office/drawing/2014/main" val="3114539520"/>
                    </a:ext>
                  </a:extLst>
                </a:gridCol>
                <a:gridCol w="1487003">
                  <a:extLst>
                    <a:ext uri="{9D8B030D-6E8A-4147-A177-3AD203B41FA5}">
                      <a16:colId xmlns:a16="http://schemas.microsoft.com/office/drawing/2014/main" val="2723123893"/>
                    </a:ext>
                  </a:extLst>
                </a:gridCol>
              </a:tblGrid>
              <a:tr h="845212"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Schemat leczenia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Część 1</a:t>
                      </a:r>
                      <a:br>
                        <a:rPr lang="pl-PL" sz="1200" noProof="0"/>
                      </a:br>
                      <a:r>
                        <a:rPr lang="pl-PL" sz="1200" noProof="0"/>
                        <a:t>Kohorta 1</a:t>
                      </a:r>
                    </a:p>
                    <a:p>
                      <a:pPr algn="ctr"/>
                      <a:r>
                        <a:rPr lang="pl-PL" sz="1200" noProof="0"/>
                        <a:t>RVU120 125mg QOD</a:t>
                      </a:r>
                    </a:p>
                    <a:p>
                      <a:pPr algn="ctr"/>
                      <a:r>
                        <a:rPr lang="pl-PL" sz="1200" noProof="0"/>
                        <a:t>+ VEN 200mg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Część 1</a:t>
                      </a:r>
                      <a:br>
                        <a:rPr lang="pl-PL" sz="1200" noProof="0"/>
                      </a:br>
                      <a:r>
                        <a:rPr lang="pl-PL" sz="1200" noProof="0"/>
                        <a:t>Kohorta 2</a:t>
                      </a:r>
                    </a:p>
                    <a:p>
                      <a:pPr algn="ctr"/>
                      <a:r>
                        <a:rPr lang="pl-PL" sz="1200" noProof="0"/>
                        <a:t>RVU120 250mg QOD</a:t>
                      </a:r>
                    </a:p>
                    <a:p>
                      <a:pPr algn="ctr"/>
                      <a:r>
                        <a:rPr lang="pl-PL" sz="1200" noProof="0"/>
                        <a:t>+ VEN 200mg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Część 1</a:t>
                      </a:r>
                      <a:br>
                        <a:rPr lang="pl-PL" sz="1200" noProof="0"/>
                      </a:br>
                      <a:r>
                        <a:rPr lang="pl-PL" sz="1200" noProof="0"/>
                        <a:t>Kohorta 3</a:t>
                      </a:r>
                    </a:p>
                    <a:p>
                      <a:pPr algn="ctr"/>
                      <a:r>
                        <a:rPr lang="pl-PL" sz="1200" noProof="0"/>
                        <a:t>RVU120 250mg QOD</a:t>
                      </a:r>
                    </a:p>
                    <a:p>
                      <a:pPr algn="ctr"/>
                      <a:r>
                        <a:rPr lang="pl-PL" sz="1200" noProof="0"/>
                        <a:t>+ VEN 400mg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Część 2</a:t>
                      </a:r>
                    </a:p>
                    <a:p>
                      <a:pPr algn="ctr"/>
                      <a:r>
                        <a:rPr lang="pl-PL" sz="1200" noProof="0"/>
                        <a:t>Etap 1</a:t>
                      </a:r>
                    </a:p>
                    <a:p>
                      <a:pPr algn="ctr"/>
                      <a:r>
                        <a:rPr lang="pl-PL" sz="1200" noProof="0"/>
                        <a:t>RVU120 250mg QOD</a:t>
                      </a:r>
                    </a:p>
                    <a:p>
                      <a:pPr algn="ctr"/>
                      <a:r>
                        <a:rPr lang="pl-PL" sz="1200" noProof="0"/>
                        <a:t>+ VEN 400mg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Część 1</a:t>
                      </a:r>
                      <a:br>
                        <a:rPr lang="pl-PL" sz="1200" noProof="0"/>
                      </a:br>
                      <a:r>
                        <a:rPr lang="pl-PL" sz="1200" noProof="0"/>
                        <a:t>Kohorta 4</a:t>
                      </a:r>
                    </a:p>
                    <a:p>
                      <a:pPr algn="ctr"/>
                      <a:r>
                        <a:rPr lang="pl-PL" sz="1200" noProof="0"/>
                        <a:t>RVU120 150mg QD</a:t>
                      </a:r>
                    </a:p>
                    <a:p>
                      <a:pPr algn="ctr"/>
                      <a:r>
                        <a:rPr lang="pl-PL" sz="1200" noProof="0"/>
                        <a:t>+ VEN 400mg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7C2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Część 1</a:t>
                      </a:r>
                      <a:br>
                        <a:rPr lang="pl-PL" sz="1200" noProof="0"/>
                      </a:br>
                      <a:r>
                        <a:rPr lang="pl-PL" sz="1200" noProof="0"/>
                        <a:t>Kohorta 6</a:t>
                      </a:r>
                    </a:p>
                    <a:p>
                      <a:pPr algn="ctr"/>
                      <a:r>
                        <a:rPr lang="pl-PL" sz="1200" noProof="0"/>
                        <a:t>RVU120 200mg QD</a:t>
                      </a:r>
                    </a:p>
                    <a:p>
                      <a:pPr algn="ctr"/>
                      <a:r>
                        <a:rPr lang="pl-PL" sz="1200" noProof="0"/>
                        <a:t>+ VEN 400mg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7C2B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7416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noProof="0">
                          <a:effectLst/>
                        </a:rPr>
                        <a:t>Liczba pacjentów:</a:t>
                      </a:r>
                      <a:endParaRPr lang="pl-PL" sz="1200" b="0" i="0" noProof="0">
                        <a:effectLst/>
                      </a:endParaRPr>
                    </a:p>
                    <a:p>
                      <a:pPr algn="r"/>
                      <a:r>
                        <a:rPr lang="pl-PL" sz="1100" noProof="0"/>
                        <a:t>total / możliwych do oceny skuteczności*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5/2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7/3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5/3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19/13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7/6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noProof="0"/>
                        <a:t>Rekrutacja w toku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9926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pl-PL" sz="1200" b="1" noProof="0"/>
                        <a:t>CR/CRi u pacjentów możliwych do oceny: liczba pacjentów (%CR)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b="1" noProof="0"/>
                    </a:p>
                    <a:p>
                      <a:pPr algn="ctr"/>
                      <a:r>
                        <a:rPr lang="pl-PL" sz="1200" b="1" noProof="0"/>
                        <a:t>0 (0%)</a:t>
                      </a:r>
                    </a:p>
                    <a:p>
                      <a:pPr algn="ctr"/>
                      <a:endParaRPr lang="pl-PL" sz="1200" b="1" noProof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noProof="0"/>
                        <a:t>1 (33%)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noProof="0"/>
                        <a:t>0 (0%)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noProof="0"/>
                        <a:t>3 (23%)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noProof="0"/>
                        <a:t>3 (50%)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b="1" noProof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87389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48442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noProof="0"/>
                        <a:t>%CR w całkowitej populacji pacjentów poddanych leczeniu (ITT)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442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noProof="0"/>
                        <a:t>14%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442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noProof="0"/>
                        <a:t>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55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noProof="0"/>
                        <a:t>16%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442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noProof="0"/>
                        <a:t>43%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442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noProof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0161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r"/>
                      <a:r>
                        <a:rPr lang="pl-PL" sz="1200" b="0" noProof="0"/>
                        <a:t>Najlepsza odpowiedź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CR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52"/>
                        </a:lnSpc>
                      </a:pPr>
                      <a:r>
                        <a:rPr lang="pl-PL" sz="1200" noProof="0"/>
                        <a:t>CRi, CRi, </a:t>
                      </a:r>
                      <a:r>
                        <a:rPr lang="pl-PL" sz="1200" b="0" u="none" strike="noStrike" kern="12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CRh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noProof="0"/>
                        <a:t>CR, CRi, CRi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noProof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0537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Czas trwania odpowiedzi</a:t>
                      </a:r>
                      <a:br>
                        <a:rPr lang="pl-PL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200" b="1" noProof="0"/>
                        <a:t>DoR; dni)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noProof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noProof="0"/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noProof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noProof="0"/>
                        <a:t>38, 38, 154**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noProof="0"/>
                        <a:t>77**, 77**, 56**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b="0" noProof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327108"/>
                  </a:ext>
                </a:extLst>
              </a:tr>
              <a:tr h="612000">
                <a:tc gridSpan="7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* Pacjenci oceniani pod kątem skuteczności to ci, którzy osiągnęli co najmniej ocenę choroby w dni 1. cyklu drugiego (C2D1). Uczestnicy są oceniani pod kątem DLT, jeśli otrzymali ≥80% planowanej dawki w cyklu 1 lub nie mogą ukończyć dawkowania z powodu DLT.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sz="800" b="0" noProof="0"/>
                        <a:t>** DoR wg stanu na 14 maja 2025 r.; Wg stanu na 6 czerwca 2025 r. wszyscy pacjenci nadal uczestniczyli w badaniu, co skutkowało dłuższym DoR.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noProof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noProof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noProof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noProof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noProof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48442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800" b="0" noProof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67660"/>
                  </a:ext>
                </a:extLst>
              </a:tr>
            </a:tbl>
          </a:graphicData>
        </a:graphic>
      </p:graphicFrame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7E317CB-B056-073C-7E82-B82AEA5752E9}"/>
              </a:ext>
            </a:extLst>
          </p:cNvPr>
          <p:cNvSpPr txBox="1">
            <a:spLocks/>
          </p:cNvSpPr>
          <p:nvPr/>
        </p:nvSpPr>
        <p:spPr>
          <a:xfrm>
            <a:off x="434975" y="5410633"/>
            <a:ext cx="11322051" cy="859123"/>
          </a:xfrm>
          <a:custGeom>
            <a:avLst/>
            <a:gdLst>
              <a:gd name="connsiteX0" fmla="*/ 177049 w 11322051"/>
              <a:gd name="connsiteY0" fmla="*/ 0 h 520709"/>
              <a:gd name="connsiteX1" fmla="*/ 392354 w 11322051"/>
              <a:gd name="connsiteY1" fmla="*/ 0 h 520709"/>
              <a:gd name="connsiteX2" fmla="*/ 392356 w 11322051"/>
              <a:gd name="connsiteY2" fmla="*/ 1 h 520709"/>
              <a:gd name="connsiteX3" fmla="*/ 10933245 w 11322051"/>
              <a:gd name="connsiteY3" fmla="*/ 1 h 520709"/>
              <a:gd name="connsiteX4" fmla="*/ 10933247 w 11322051"/>
              <a:gd name="connsiteY4" fmla="*/ 0 h 520709"/>
              <a:gd name="connsiteX5" fmla="*/ 11148553 w 11322051"/>
              <a:gd name="connsiteY5" fmla="*/ 0 h 520709"/>
              <a:gd name="connsiteX6" fmla="*/ 11208637 w 11322051"/>
              <a:gd name="connsiteY6" fmla="*/ 35308 h 520709"/>
              <a:gd name="connsiteX7" fmla="*/ 11316290 w 11322051"/>
              <a:gd name="connsiteY7" fmla="*/ 225047 h 520709"/>
              <a:gd name="connsiteX8" fmla="*/ 11322051 w 11322051"/>
              <a:gd name="connsiteY8" fmla="*/ 246896 h 520709"/>
              <a:gd name="connsiteX9" fmla="*/ 11322051 w 11322051"/>
              <a:gd name="connsiteY9" fmla="*/ 273813 h 520709"/>
              <a:gd name="connsiteX10" fmla="*/ 11316290 w 11322051"/>
              <a:gd name="connsiteY10" fmla="*/ 295662 h 520709"/>
              <a:gd name="connsiteX11" fmla="*/ 11208637 w 11322051"/>
              <a:gd name="connsiteY11" fmla="*/ 485401 h 520709"/>
              <a:gd name="connsiteX12" fmla="*/ 11148553 w 11322051"/>
              <a:gd name="connsiteY12" fmla="*/ 520708 h 520709"/>
              <a:gd name="connsiteX13" fmla="*/ 11128920 w 11322051"/>
              <a:gd name="connsiteY13" fmla="*/ 520708 h 520709"/>
              <a:gd name="connsiteX14" fmla="*/ 11128920 w 11322051"/>
              <a:gd name="connsiteY14" fmla="*/ 520709 h 520709"/>
              <a:gd name="connsiteX15" fmla="*/ 284700 w 11322051"/>
              <a:gd name="connsiteY15" fmla="*/ 520709 h 520709"/>
              <a:gd name="connsiteX16" fmla="*/ 284700 w 11322051"/>
              <a:gd name="connsiteY16" fmla="*/ 520708 h 520709"/>
              <a:gd name="connsiteX17" fmla="*/ 177049 w 11322051"/>
              <a:gd name="connsiteY17" fmla="*/ 520708 h 520709"/>
              <a:gd name="connsiteX18" fmla="*/ 116964 w 11322051"/>
              <a:gd name="connsiteY18" fmla="*/ 485401 h 520709"/>
              <a:gd name="connsiteX19" fmla="*/ 9310 w 11322051"/>
              <a:gd name="connsiteY19" fmla="*/ 295610 h 520709"/>
              <a:gd name="connsiteX20" fmla="*/ 9310 w 11322051"/>
              <a:gd name="connsiteY20" fmla="*/ 224995 h 520709"/>
              <a:gd name="connsiteX21" fmla="*/ 116964 w 11322051"/>
              <a:gd name="connsiteY21" fmla="*/ 35308 h 520709"/>
              <a:gd name="connsiteX22" fmla="*/ 177049 w 11322051"/>
              <a:gd name="connsiteY22" fmla="*/ 0 h 52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322051" h="520709">
                <a:moveTo>
                  <a:pt x="177049" y="0"/>
                </a:moveTo>
                <a:lnTo>
                  <a:pt x="392354" y="0"/>
                </a:lnTo>
                <a:lnTo>
                  <a:pt x="392356" y="1"/>
                </a:lnTo>
                <a:lnTo>
                  <a:pt x="10933245" y="1"/>
                </a:lnTo>
                <a:lnTo>
                  <a:pt x="10933247" y="0"/>
                </a:lnTo>
                <a:lnTo>
                  <a:pt x="11148553" y="0"/>
                </a:lnTo>
                <a:cubicBezTo>
                  <a:pt x="11173329" y="0"/>
                  <a:pt x="11196223" y="13461"/>
                  <a:pt x="11208637" y="35308"/>
                </a:cubicBezTo>
                <a:lnTo>
                  <a:pt x="11316290" y="225047"/>
                </a:lnTo>
                <a:lnTo>
                  <a:pt x="11322051" y="246896"/>
                </a:lnTo>
                <a:lnTo>
                  <a:pt x="11322051" y="273813"/>
                </a:lnTo>
                <a:lnTo>
                  <a:pt x="11316290" y="295662"/>
                </a:lnTo>
                <a:lnTo>
                  <a:pt x="11208637" y="485401"/>
                </a:lnTo>
                <a:cubicBezTo>
                  <a:pt x="11196274" y="507248"/>
                  <a:pt x="11173329" y="520708"/>
                  <a:pt x="11148553" y="520708"/>
                </a:cubicBezTo>
                <a:lnTo>
                  <a:pt x="11128920" y="520708"/>
                </a:lnTo>
                <a:lnTo>
                  <a:pt x="11128920" y="520709"/>
                </a:lnTo>
                <a:lnTo>
                  <a:pt x="284700" y="520709"/>
                </a:lnTo>
                <a:lnTo>
                  <a:pt x="284700" y="520708"/>
                </a:lnTo>
                <a:lnTo>
                  <a:pt x="177049" y="520708"/>
                </a:lnTo>
                <a:cubicBezTo>
                  <a:pt x="152271" y="520708"/>
                  <a:pt x="129378" y="507248"/>
                  <a:pt x="116964" y="485401"/>
                </a:cubicBezTo>
                <a:lnTo>
                  <a:pt x="9310" y="295610"/>
                </a:lnTo>
                <a:cubicBezTo>
                  <a:pt x="-3103" y="273763"/>
                  <a:pt x="-3103" y="246842"/>
                  <a:pt x="9310" y="224995"/>
                </a:cubicBezTo>
                <a:lnTo>
                  <a:pt x="116964" y="35308"/>
                </a:lnTo>
                <a:cubicBezTo>
                  <a:pt x="129327" y="13461"/>
                  <a:pt x="152271" y="0"/>
                  <a:pt x="177049" y="0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rgbClr val="7C2B90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62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600" noProof="0"/>
              <a:t>Obiecująca aktywność przeciwbiałaczkowa w podgrupie pacjentów z historycznie złym rokowaniem. </a:t>
            </a:r>
          </a:p>
          <a:p>
            <a:pPr>
              <a:spcBef>
                <a:spcPts val="0"/>
              </a:spcBef>
            </a:pPr>
            <a:r>
              <a:rPr lang="pl-PL" sz="1600" noProof="0"/>
              <a:t>Obserwowane odpowiedzi CR/CRi sugerują, że RVU120 może pomóc przezwyciężyć oporność na VEN.</a:t>
            </a:r>
          </a:p>
          <a:p>
            <a:pPr>
              <a:spcBef>
                <a:spcPts val="0"/>
              </a:spcBef>
            </a:pPr>
            <a:r>
              <a:rPr lang="pl-PL" sz="1600" noProof="0"/>
              <a:t>U wszystkich pacjentów, u których wystąpiła odpowiedź, nastąpiła progresja w trakcie wcześniejszego leczenia 1L VEN+HMA</a:t>
            </a:r>
            <a:endParaRPr lang="pl-PL" sz="16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" name="pole tekstowe 39">
            <a:extLst>
              <a:ext uri="{FF2B5EF4-FFF2-40B4-BE49-F238E27FC236}">
                <a16:creationId xmlns:a16="http://schemas.microsoft.com/office/drawing/2014/main" id="{6471F10B-41D9-CCAF-0037-3DD3038F05FF}"/>
              </a:ext>
            </a:extLst>
          </p:cNvPr>
          <p:cNvSpPr txBox="1"/>
          <p:nvPr/>
        </p:nvSpPr>
        <p:spPr>
          <a:xfrm>
            <a:off x="9899706" y="304540"/>
            <a:ext cx="2146188" cy="340519"/>
          </a:xfrm>
          <a:prstGeom prst="roundRect">
            <a:avLst/>
          </a:prstGeom>
          <a:solidFill>
            <a:srgbClr val="7C2B9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lang="pl-PL" sz="1000" b="1">
                <a:solidFill>
                  <a:srgbClr val="FFFFFF"/>
                </a:solidFill>
                <a:latin typeface="Calibri"/>
              </a:rPr>
              <a:t>odcięcia danych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maja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2025</a:t>
            </a:r>
            <a:endParaRPr lang="en-US" sz="1000" b="1">
              <a:solidFill>
                <a:srgbClr val="FFFFFF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Wstępne dane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6350652-A7EF-3E1E-1365-D40CB4207C35}"/>
              </a:ext>
            </a:extLst>
          </p:cNvPr>
          <p:cNvSpPr/>
          <p:nvPr/>
        </p:nvSpPr>
        <p:spPr>
          <a:xfrm>
            <a:off x="1927859" y="6410078"/>
            <a:ext cx="9083041" cy="308095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VEN –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venetoclax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wenetoklaks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HMA –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hypomethylating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agent; lek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hipometylujący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QOD –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every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other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day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; co drugi dzień             QD –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once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day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; raz dziennie            CR –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complete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remission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; remisja całkowita           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CRi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– CR with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incomplete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count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recovery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; CR z niepełną regeneracją hematologiczną        </a:t>
            </a:r>
            <a:r>
              <a:rPr lang="pl-PL" sz="800" noProof="0" err="1"/>
              <a:t>CRh</a:t>
            </a:r>
            <a:r>
              <a:rPr lang="pl-PL" sz="800" noProof="0"/>
              <a:t> – CR with </a:t>
            </a:r>
            <a:r>
              <a:rPr lang="pl-PL" sz="800" noProof="0" err="1"/>
              <a:t>partial</a:t>
            </a:r>
            <a:r>
              <a:rPr lang="pl-PL" sz="800" noProof="0"/>
              <a:t> </a:t>
            </a:r>
            <a:r>
              <a:rPr lang="pl-PL" sz="800" noProof="0" err="1"/>
              <a:t>hematologic</a:t>
            </a:r>
            <a:r>
              <a:rPr lang="pl-PL" sz="800" noProof="0"/>
              <a:t> </a:t>
            </a:r>
            <a:r>
              <a:rPr lang="pl-PL" sz="800" noProof="0" err="1"/>
              <a:t>recovery</a:t>
            </a:r>
            <a:r>
              <a:rPr lang="pl-PL" sz="800" noProof="0"/>
              <a:t>; CR z częściową regeneracją hematologiczną</a:t>
            </a:r>
            <a:b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 ITT –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intent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treat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population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DLT –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dose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limiting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toxicities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; toksyczności ograniczające dawkę         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DoR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duration</a:t>
            </a:r>
            <a:r>
              <a:rPr lang="pl-PL" sz="8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pl-PL" sz="800" noProof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response</a:t>
            </a:r>
            <a:endParaRPr lang="pl-PL" sz="800" noProof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3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AEF96-F5D2-5483-0FE6-AA728871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31E2D01-ECB0-68FD-1FE1-4807587FE2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4117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31E2D01-ECB0-68FD-1FE1-4807587FE2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734979-6649-69B3-0F0F-A80CB350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255" y="166285"/>
            <a:ext cx="8110261" cy="441557"/>
          </a:xfrm>
        </p:spPr>
        <p:txBody>
          <a:bodyPr vert="horz"/>
          <a:lstStyle/>
          <a:p>
            <a:r>
              <a:rPr lang="pl-PL">
                <a:ea typeface="Calibri"/>
                <a:cs typeface="Calibri"/>
              </a:rPr>
              <a:t>Brak trwałych odpowiedzi (CR) u leczonych pacjentów spowodował wstrzymanie dalszej rekrutacji</a:t>
            </a:r>
            <a:endParaRPr lang="en-US"/>
          </a:p>
        </p:txBody>
      </p:sp>
      <p:sp>
        <p:nvSpPr>
          <p:cNvPr id="5" name="pole tekstowe 39">
            <a:extLst>
              <a:ext uri="{FF2B5EF4-FFF2-40B4-BE49-F238E27FC236}">
                <a16:creationId xmlns:a16="http://schemas.microsoft.com/office/drawing/2014/main" id="{A9CFDCBA-E79A-53D8-FCB4-450E170AFD05}"/>
              </a:ext>
            </a:extLst>
          </p:cNvPr>
          <p:cNvSpPr txBox="1"/>
          <p:nvPr/>
        </p:nvSpPr>
        <p:spPr>
          <a:xfrm>
            <a:off x="432271" y="225746"/>
            <a:ext cx="1475187" cy="476726"/>
          </a:xfrm>
          <a:prstGeom prst="round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RIVER-52</a:t>
            </a:r>
          </a:p>
        </p:txBody>
      </p:sp>
      <p:sp>
        <p:nvSpPr>
          <p:cNvPr id="18" name="Text Placeholder 105">
            <a:extLst>
              <a:ext uri="{FF2B5EF4-FFF2-40B4-BE49-F238E27FC236}">
                <a16:creationId xmlns:a16="http://schemas.microsoft.com/office/drawing/2014/main" id="{45664379-C9EB-0780-79A9-5557D6A6D238}"/>
              </a:ext>
            </a:extLst>
          </p:cNvPr>
          <p:cNvSpPr txBox="1">
            <a:spLocks/>
          </p:cNvSpPr>
          <p:nvPr/>
        </p:nvSpPr>
        <p:spPr>
          <a:xfrm>
            <a:off x="6675120" y="2441448"/>
            <a:ext cx="5120812" cy="1802771"/>
          </a:xfrm>
          <a:custGeom>
            <a:avLst/>
            <a:gdLst>
              <a:gd name="connsiteX0" fmla="*/ 177049 w 11322051"/>
              <a:gd name="connsiteY0" fmla="*/ 0 h 520709"/>
              <a:gd name="connsiteX1" fmla="*/ 392354 w 11322051"/>
              <a:gd name="connsiteY1" fmla="*/ 0 h 520709"/>
              <a:gd name="connsiteX2" fmla="*/ 392356 w 11322051"/>
              <a:gd name="connsiteY2" fmla="*/ 1 h 520709"/>
              <a:gd name="connsiteX3" fmla="*/ 10933245 w 11322051"/>
              <a:gd name="connsiteY3" fmla="*/ 1 h 520709"/>
              <a:gd name="connsiteX4" fmla="*/ 10933247 w 11322051"/>
              <a:gd name="connsiteY4" fmla="*/ 0 h 520709"/>
              <a:gd name="connsiteX5" fmla="*/ 11148553 w 11322051"/>
              <a:gd name="connsiteY5" fmla="*/ 0 h 520709"/>
              <a:gd name="connsiteX6" fmla="*/ 11208637 w 11322051"/>
              <a:gd name="connsiteY6" fmla="*/ 35308 h 520709"/>
              <a:gd name="connsiteX7" fmla="*/ 11316290 w 11322051"/>
              <a:gd name="connsiteY7" fmla="*/ 225047 h 520709"/>
              <a:gd name="connsiteX8" fmla="*/ 11322051 w 11322051"/>
              <a:gd name="connsiteY8" fmla="*/ 246896 h 520709"/>
              <a:gd name="connsiteX9" fmla="*/ 11322051 w 11322051"/>
              <a:gd name="connsiteY9" fmla="*/ 273813 h 520709"/>
              <a:gd name="connsiteX10" fmla="*/ 11316290 w 11322051"/>
              <a:gd name="connsiteY10" fmla="*/ 295662 h 520709"/>
              <a:gd name="connsiteX11" fmla="*/ 11208637 w 11322051"/>
              <a:gd name="connsiteY11" fmla="*/ 485401 h 520709"/>
              <a:gd name="connsiteX12" fmla="*/ 11148553 w 11322051"/>
              <a:gd name="connsiteY12" fmla="*/ 520708 h 520709"/>
              <a:gd name="connsiteX13" fmla="*/ 11128920 w 11322051"/>
              <a:gd name="connsiteY13" fmla="*/ 520708 h 520709"/>
              <a:gd name="connsiteX14" fmla="*/ 11128920 w 11322051"/>
              <a:gd name="connsiteY14" fmla="*/ 520709 h 520709"/>
              <a:gd name="connsiteX15" fmla="*/ 284700 w 11322051"/>
              <a:gd name="connsiteY15" fmla="*/ 520709 h 520709"/>
              <a:gd name="connsiteX16" fmla="*/ 284700 w 11322051"/>
              <a:gd name="connsiteY16" fmla="*/ 520708 h 520709"/>
              <a:gd name="connsiteX17" fmla="*/ 177049 w 11322051"/>
              <a:gd name="connsiteY17" fmla="*/ 520708 h 520709"/>
              <a:gd name="connsiteX18" fmla="*/ 116964 w 11322051"/>
              <a:gd name="connsiteY18" fmla="*/ 485401 h 520709"/>
              <a:gd name="connsiteX19" fmla="*/ 9310 w 11322051"/>
              <a:gd name="connsiteY19" fmla="*/ 295610 h 520709"/>
              <a:gd name="connsiteX20" fmla="*/ 9310 w 11322051"/>
              <a:gd name="connsiteY20" fmla="*/ 224995 h 520709"/>
              <a:gd name="connsiteX21" fmla="*/ 116964 w 11322051"/>
              <a:gd name="connsiteY21" fmla="*/ 35308 h 520709"/>
              <a:gd name="connsiteX22" fmla="*/ 177049 w 11322051"/>
              <a:gd name="connsiteY22" fmla="*/ 0 h 52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322051" h="520709">
                <a:moveTo>
                  <a:pt x="177049" y="0"/>
                </a:moveTo>
                <a:lnTo>
                  <a:pt x="392354" y="0"/>
                </a:lnTo>
                <a:lnTo>
                  <a:pt x="392356" y="1"/>
                </a:lnTo>
                <a:lnTo>
                  <a:pt x="10933245" y="1"/>
                </a:lnTo>
                <a:lnTo>
                  <a:pt x="10933247" y="0"/>
                </a:lnTo>
                <a:lnTo>
                  <a:pt x="11148553" y="0"/>
                </a:lnTo>
                <a:cubicBezTo>
                  <a:pt x="11173329" y="0"/>
                  <a:pt x="11196223" y="13461"/>
                  <a:pt x="11208637" y="35308"/>
                </a:cubicBezTo>
                <a:lnTo>
                  <a:pt x="11316290" y="225047"/>
                </a:lnTo>
                <a:lnTo>
                  <a:pt x="11322051" y="246896"/>
                </a:lnTo>
                <a:lnTo>
                  <a:pt x="11322051" y="273813"/>
                </a:lnTo>
                <a:lnTo>
                  <a:pt x="11316290" y="295662"/>
                </a:lnTo>
                <a:lnTo>
                  <a:pt x="11208637" y="485401"/>
                </a:lnTo>
                <a:cubicBezTo>
                  <a:pt x="11196274" y="507248"/>
                  <a:pt x="11173329" y="520708"/>
                  <a:pt x="11148553" y="520708"/>
                </a:cubicBezTo>
                <a:lnTo>
                  <a:pt x="11128920" y="520708"/>
                </a:lnTo>
                <a:lnTo>
                  <a:pt x="11128920" y="520709"/>
                </a:lnTo>
                <a:lnTo>
                  <a:pt x="284700" y="520709"/>
                </a:lnTo>
                <a:lnTo>
                  <a:pt x="284700" y="520708"/>
                </a:lnTo>
                <a:lnTo>
                  <a:pt x="177049" y="520708"/>
                </a:lnTo>
                <a:cubicBezTo>
                  <a:pt x="152271" y="520708"/>
                  <a:pt x="129378" y="507248"/>
                  <a:pt x="116964" y="485401"/>
                </a:cubicBezTo>
                <a:lnTo>
                  <a:pt x="9310" y="295610"/>
                </a:lnTo>
                <a:cubicBezTo>
                  <a:pt x="-3103" y="273763"/>
                  <a:pt x="-3103" y="246842"/>
                  <a:pt x="9310" y="224995"/>
                </a:cubicBezTo>
                <a:lnTo>
                  <a:pt x="116964" y="35308"/>
                </a:lnTo>
                <a:cubicBezTo>
                  <a:pt x="129327" y="13461"/>
                  <a:pt x="152271" y="0"/>
                  <a:pt x="177049" y="0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tx2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6213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600" b="1">
                <a:latin typeface="Calibri"/>
                <a:ea typeface="Calibri"/>
                <a:cs typeface="Calibri"/>
              </a:rPr>
              <a:t>Pomimo istotnego zmniejszenia liczby blastów</a:t>
            </a:r>
            <a:br>
              <a:rPr lang="pl-PL" sz="1600" b="1">
                <a:latin typeface="Calibri"/>
                <a:ea typeface="Calibri"/>
                <a:cs typeface="Calibri"/>
              </a:rPr>
            </a:br>
            <a:r>
              <a:rPr lang="pl-PL" sz="1600" b="1">
                <a:latin typeface="Calibri"/>
                <a:ea typeface="Calibri"/>
                <a:cs typeface="Calibri"/>
              </a:rPr>
              <a:t> u niektórych pacjentów, w badanych populacjach </a:t>
            </a:r>
            <a:br>
              <a:rPr lang="pl-PL" sz="1600" b="1">
                <a:latin typeface="Calibri"/>
                <a:ea typeface="Calibri"/>
                <a:cs typeface="Calibri"/>
              </a:rPr>
            </a:br>
            <a:r>
              <a:rPr lang="pl-PL" sz="1600" b="1">
                <a:latin typeface="Calibri"/>
                <a:ea typeface="Calibri"/>
                <a:cs typeface="Calibri"/>
              </a:rPr>
              <a:t>nie zaobserwowano trwałych całkowitych odpowiedzi.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600" b="1">
                <a:latin typeface="Calibri"/>
                <a:ea typeface="Calibri"/>
                <a:cs typeface="Calibri"/>
              </a:rPr>
              <a:t>Chociaż nie można wykluczyć aktywności klinicznej </a:t>
            </a:r>
            <a:br>
              <a:rPr lang="pl-PL" sz="1600" b="1">
                <a:latin typeface="Calibri"/>
                <a:ea typeface="Calibri"/>
                <a:cs typeface="Calibri"/>
              </a:rPr>
            </a:br>
            <a:r>
              <a:rPr lang="pl-PL" sz="1600" b="1">
                <a:latin typeface="Calibri"/>
                <a:ea typeface="Calibri"/>
                <a:cs typeface="Calibri"/>
              </a:rPr>
              <a:t>RVU120 jako monoterapii u pacjentów z AML, </a:t>
            </a:r>
            <a:br>
              <a:rPr lang="pl-PL" sz="1600" b="1">
                <a:latin typeface="Calibri"/>
                <a:ea typeface="Calibri"/>
                <a:cs typeface="Calibri"/>
              </a:rPr>
            </a:br>
            <a:r>
              <a:rPr lang="pl-PL" sz="1600" b="1">
                <a:latin typeface="Calibri"/>
                <a:ea typeface="Calibri"/>
                <a:cs typeface="Calibri"/>
              </a:rPr>
              <a:t>badanie zostało zdepriorytetyzowane.</a:t>
            </a:r>
            <a:endParaRPr lang="en-US" sz="1600" b="1">
              <a:latin typeface="Calibri"/>
              <a:ea typeface="Calibri"/>
              <a:cs typeface="Calibri"/>
            </a:endParaRPr>
          </a:p>
        </p:txBody>
      </p:sp>
      <p:sp>
        <p:nvSpPr>
          <p:cNvPr id="21" name="Text Placeholder 105">
            <a:extLst>
              <a:ext uri="{FF2B5EF4-FFF2-40B4-BE49-F238E27FC236}">
                <a16:creationId xmlns:a16="http://schemas.microsoft.com/office/drawing/2014/main" id="{A6A81C48-EC5E-5E50-9C00-7E11A17B7F28}"/>
              </a:ext>
            </a:extLst>
          </p:cNvPr>
          <p:cNvSpPr txBox="1">
            <a:spLocks/>
          </p:cNvSpPr>
          <p:nvPr/>
        </p:nvSpPr>
        <p:spPr>
          <a:xfrm>
            <a:off x="6675120" y="1298448"/>
            <a:ext cx="5120812" cy="986137"/>
          </a:xfrm>
          <a:custGeom>
            <a:avLst/>
            <a:gdLst>
              <a:gd name="connsiteX0" fmla="*/ 177049 w 11322051"/>
              <a:gd name="connsiteY0" fmla="*/ 0 h 520709"/>
              <a:gd name="connsiteX1" fmla="*/ 392354 w 11322051"/>
              <a:gd name="connsiteY1" fmla="*/ 0 h 520709"/>
              <a:gd name="connsiteX2" fmla="*/ 392356 w 11322051"/>
              <a:gd name="connsiteY2" fmla="*/ 1 h 520709"/>
              <a:gd name="connsiteX3" fmla="*/ 10933245 w 11322051"/>
              <a:gd name="connsiteY3" fmla="*/ 1 h 520709"/>
              <a:gd name="connsiteX4" fmla="*/ 10933247 w 11322051"/>
              <a:gd name="connsiteY4" fmla="*/ 0 h 520709"/>
              <a:gd name="connsiteX5" fmla="*/ 11148553 w 11322051"/>
              <a:gd name="connsiteY5" fmla="*/ 0 h 520709"/>
              <a:gd name="connsiteX6" fmla="*/ 11208637 w 11322051"/>
              <a:gd name="connsiteY6" fmla="*/ 35308 h 520709"/>
              <a:gd name="connsiteX7" fmla="*/ 11316290 w 11322051"/>
              <a:gd name="connsiteY7" fmla="*/ 225047 h 520709"/>
              <a:gd name="connsiteX8" fmla="*/ 11322051 w 11322051"/>
              <a:gd name="connsiteY8" fmla="*/ 246896 h 520709"/>
              <a:gd name="connsiteX9" fmla="*/ 11322051 w 11322051"/>
              <a:gd name="connsiteY9" fmla="*/ 273813 h 520709"/>
              <a:gd name="connsiteX10" fmla="*/ 11316290 w 11322051"/>
              <a:gd name="connsiteY10" fmla="*/ 295662 h 520709"/>
              <a:gd name="connsiteX11" fmla="*/ 11208637 w 11322051"/>
              <a:gd name="connsiteY11" fmla="*/ 485401 h 520709"/>
              <a:gd name="connsiteX12" fmla="*/ 11148553 w 11322051"/>
              <a:gd name="connsiteY12" fmla="*/ 520708 h 520709"/>
              <a:gd name="connsiteX13" fmla="*/ 11128920 w 11322051"/>
              <a:gd name="connsiteY13" fmla="*/ 520708 h 520709"/>
              <a:gd name="connsiteX14" fmla="*/ 11128920 w 11322051"/>
              <a:gd name="connsiteY14" fmla="*/ 520709 h 520709"/>
              <a:gd name="connsiteX15" fmla="*/ 284700 w 11322051"/>
              <a:gd name="connsiteY15" fmla="*/ 520709 h 520709"/>
              <a:gd name="connsiteX16" fmla="*/ 284700 w 11322051"/>
              <a:gd name="connsiteY16" fmla="*/ 520708 h 520709"/>
              <a:gd name="connsiteX17" fmla="*/ 177049 w 11322051"/>
              <a:gd name="connsiteY17" fmla="*/ 520708 h 520709"/>
              <a:gd name="connsiteX18" fmla="*/ 116964 w 11322051"/>
              <a:gd name="connsiteY18" fmla="*/ 485401 h 520709"/>
              <a:gd name="connsiteX19" fmla="*/ 9310 w 11322051"/>
              <a:gd name="connsiteY19" fmla="*/ 295610 h 520709"/>
              <a:gd name="connsiteX20" fmla="*/ 9310 w 11322051"/>
              <a:gd name="connsiteY20" fmla="*/ 224995 h 520709"/>
              <a:gd name="connsiteX21" fmla="*/ 116964 w 11322051"/>
              <a:gd name="connsiteY21" fmla="*/ 35308 h 520709"/>
              <a:gd name="connsiteX22" fmla="*/ 177049 w 11322051"/>
              <a:gd name="connsiteY22" fmla="*/ 0 h 52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322051" h="520709">
                <a:moveTo>
                  <a:pt x="177049" y="0"/>
                </a:moveTo>
                <a:lnTo>
                  <a:pt x="392354" y="0"/>
                </a:lnTo>
                <a:lnTo>
                  <a:pt x="392356" y="1"/>
                </a:lnTo>
                <a:lnTo>
                  <a:pt x="10933245" y="1"/>
                </a:lnTo>
                <a:lnTo>
                  <a:pt x="10933247" y="0"/>
                </a:lnTo>
                <a:lnTo>
                  <a:pt x="11148553" y="0"/>
                </a:lnTo>
                <a:cubicBezTo>
                  <a:pt x="11173329" y="0"/>
                  <a:pt x="11196223" y="13461"/>
                  <a:pt x="11208637" y="35308"/>
                </a:cubicBezTo>
                <a:lnTo>
                  <a:pt x="11316290" y="225047"/>
                </a:lnTo>
                <a:lnTo>
                  <a:pt x="11322051" y="246896"/>
                </a:lnTo>
                <a:lnTo>
                  <a:pt x="11322051" y="273813"/>
                </a:lnTo>
                <a:lnTo>
                  <a:pt x="11316290" y="295662"/>
                </a:lnTo>
                <a:lnTo>
                  <a:pt x="11208637" y="485401"/>
                </a:lnTo>
                <a:cubicBezTo>
                  <a:pt x="11196274" y="507248"/>
                  <a:pt x="11173329" y="520708"/>
                  <a:pt x="11148553" y="520708"/>
                </a:cubicBezTo>
                <a:lnTo>
                  <a:pt x="11128920" y="520708"/>
                </a:lnTo>
                <a:lnTo>
                  <a:pt x="11128920" y="520709"/>
                </a:lnTo>
                <a:lnTo>
                  <a:pt x="284700" y="520709"/>
                </a:lnTo>
                <a:lnTo>
                  <a:pt x="284700" y="520708"/>
                </a:lnTo>
                <a:lnTo>
                  <a:pt x="177049" y="520708"/>
                </a:lnTo>
                <a:cubicBezTo>
                  <a:pt x="152271" y="520708"/>
                  <a:pt x="129378" y="507248"/>
                  <a:pt x="116964" y="485401"/>
                </a:cubicBezTo>
                <a:lnTo>
                  <a:pt x="9310" y="295610"/>
                </a:lnTo>
                <a:cubicBezTo>
                  <a:pt x="-3103" y="273763"/>
                  <a:pt x="-3103" y="246842"/>
                  <a:pt x="9310" y="224995"/>
                </a:cubicBezTo>
                <a:lnTo>
                  <a:pt x="116964" y="35308"/>
                </a:lnTo>
                <a:cubicBezTo>
                  <a:pt x="129327" y="13461"/>
                  <a:pt x="152271" y="0"/>
                  <a:pt x="177049" y="0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tx2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6213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600" b="1">
                <a:latin typeface="Calibri"/>
                <a:ea typeface="Calibri"/>
                <a:cs typeface="Calibri"/>
              </a:rPr>
              <a:t>Akceptowalny profil bezpieczeństwa dawki </a:t>
            </a:r>
            <a:r>
              <a:rPr lang="en-US" sz="1600" b="1">
                <a:latin typeface="Calibri"/>
                <a:ea typeface="Calibri"/>
                <a:cs typeface="Calibri"/>
              </a:rPr>
              <a:t>250mg QOD.</a:t>
            </a:r>
          </a:p>
          <a:p>
            <a:pPr>
              <a:spcBef>
                <a:spcPts val="0"/>
              </a:spcBef>
              <a:defRPr/>
            </a:pPr>
            <a:r>
              <a:rPr lang="pl-PL" sz="1600">
                <a:ea typeface="Calibri"/>
                <a:cs typeface="Calibri"/>
              </a:rPr>
              <a:t>Uzyskane dane uzupełnią bazę danych</a:t>
            </a:r>
            <a:br>
              <a:rPr lang="pl-PL" sz="1600">
                <a:ea typeface="Calibri"/>
                <a:cs typeface="Calibri"/>
              </a:rPr>
            </a:br>
            <a:r>
              <a:rPr lang="pl-PL" sz="1600">
                <a:ea typeface="Calibri"/>
                <a:cs typeface="Calibri"/>
              </a:rPr>
              <a:t>bezpieczeństwa i skuteczności.</a:t>
            </a:r>
            <a:endParaRPr lang="en-US" sz="1600" b="1">
              <a:latin typeface="Calibri"/>
              <a:ea typeface="Calibri"/>
              <a:cs typeface="Calibri"/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0D9660-4CAC-EFD7-D485-225BAE54DA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t="6530" r="35930" b="9932"/>
          <a:stretch>
            <a:fillRect/>
          </a:stretch>
        </p:blipFill>
        <p:spPr>
          <a:xfrm>
            <a:off x="967403" y="1167319"/>
            <a:ext cx="4206220" cy="5063960"/>
          </a:xfrm>
          <a:prstGeom prst="rect">
            <a:avLst/>
          </a:prstGeom>
        </p:spPr>
      </p:pic>
      <p:sp>
        <p:nvSpPr>
          <p:cNvPr id="7" name="Prostokąt: zaokrąglone rogi 15">
            <a:extLst>
              <a:ext uri="{FF2B5EF4-FFF2-40B4-BE49-F238E27FC236}">
                <a16:creationId xmlns:a16="http://schemas.microsoft.com/office/drawing/2014/main" id="{027C0357-06AF-8668-6C97-B0BFD7E04E84}"/>
              </a:ext>
            </a:extLst>
          </p:cNvPr>
          <p:cNvSpPr/>
          <p:nvPr/>
        </p:nvSpPr>
        <p:spPr>
          <a:xfrm>
            <a:off x="6675120" y="4399039"/>
            <a:ext cx="5120812" cy="424355"/>
          </a:xfrm>
          <a:prstGeom prst="roundRect">
            <a:avLst/>
          </a:prstGeom>
          <a:solidFill>
            <a:srgbClr val="17375F"/>
          </a:solidFill>
          <a:ln w="12700">
            <a:miter lim="400000"/>
          </a:ln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12740" hangingPunct="0">
              <a:defRPr sz="3200">
                <a:solidFill>
                  <a:srgbClr val="FFFFFF"/>
                </a:solidFill>
              </a:defRPr>
            </a:pPr>
            <a:r>
              <a:rPr lang="pl-PL" sz="1600" b="1" kern="0" noProof="0">
                <a:solidFill>
                  <a:srgbClr val="FFFFFF"/>
                </a:solidFill>
                <a:latin typeface="+mj-lt"/>
                <a:cs typeface="Calibri"/>
                <a:sym typeface="Helvetica Neue Medium"/>
              </a:rPr>
              <a:t>Rekrutacja pacjentów wstrzymana w lutym 2025</a:t>
            </a:r>
            <a:endParaRPr lang="en-US" sz="1600" b="1" kern="0" noProof="0">
              <a:solidFill>
                <a:srgbClr val="FFFFFF"/>
              </a:solidFill>
              <a:latin typeface="+mj-lt"/>
              <a:cs typeface="Calibri"/>
              <a:sym typeface="Helvetica Neue Medium"/>
            </a:endParaRPr>
          </a:p>
        </p:txBody>
      </p:sp>
      <p:sp>
        <p:nvSpPr>
          <p:cNvPr id="3" name="pole tekstowe 39">
            <a:extLst>
              <a:ext uri="{FF2B5EF4-FFF2-40B4-BE49-F238E27FC236}">
                <a16:creationId xmlns:a16="http://schemas.microsoft.com/office/drawing/2014/main" id="{24B7843B-932D-D3B9-8CFC-F590F8D7EA5B}"/>
              </a:ext>
            </a:extLst>
          </p:cNvPr>
          <p:cNvSpPr txBox="1"/>
          <p:nvPr/>
        </p:nvSpPr>
        <p:spPr>
          <a:xfrm>
            <a:off x="9649744" y="762662"/>
            <a:ext cx="2146188" cy="340519"/>
          </a:xfrm>
          <a:prstGeom prst="roundRect">
            <a:avLst/>
          </a:prstGeom>
          <a:solidFill>
            <a:srgbClr val="36B4AA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lang="pl-PL" sz="1000" b="1">
                <a:solidFill>
                  <a:srgbClr val="FFFFFF"/>
                </a:solidFill>
                <a:latin typeface="Calibri"/>
              </a:rPr>
              <a:t>odcięcia danych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maja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2025</a:t>
            </a:r>
            <a:endParaRPr lang="en-US" sz="1000" b="1">
              <a:solidFill>
                <a:srgbClr val="FFFFFF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Wstępne dane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FBCD3E8-3724-6D60-DB9D-54E346B11F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9" t="5975" r="18890" b="75834"/>
          <a:stretch>
            <a:fillRect/>
          </a:stretch>
        </p:blipFill>
        <p:spPr>
          <a:xfrm>
            <a:off x="4153879" y="1485014"/>
            <a:ext cx="2454965" cy="1782022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5E3F36BE-A754-3FC5-0ECF-7C1A2BDFD056}"/>
              </a:ext>
            </a:extLst>
          </p:cNvPr>
          <p:cNvSpPr/>
          <p:nvPr/>
        </p:nvSpPr>
        <p:spPr>
          <a:xfrm>
            <a:off x="5057361" y="1583830"/>
            <a:ext cx="648000" cy="144000"/>
          </a:xfrm>
          <a:prstGeom prst="rect">
            <a:avLst/>
          </a:prstGeom>
          <a:solidFill>
            <a:srgbClr val="173250"/>
          </a:solidFill>
          <a:ln w="0" cap="flat">
            <a:noFill/>
            <a:prstDash val="solid"/>
            <a:miter/>
          </a:ln>
        </p:spPr>
        <p:txBody>
          <a:bodyPr vert="horz" rtlCol="0" anchor="ctr"/>
          <a:lstStyle/>
          <a:p>
            <a:pPr algn="ctr"/>
            <a:r>
              <a:rPr lang="pl-PL" sz="800">
                <a:solidFill>
                  <a:schemeClr val="bg1"/>
                </a:solidFill>
              </a:rPr>
              <a:t>Legenda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38B50F7-1E22-13BB-ADDB-0DC67726600C}"/>
              </a:ext>
            </a:extLst>
          </p:cNvPr>
          <p:cNvSpPr/>
          <p:nvPr/>
        </p:nvSpPr>
        <p:spPr>
          <a:xfrm>
            <a:off x="4598651" y="1799533"/>
            <a:ext cx="828000" cy="180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leczenie w toku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D9A75E1-6A73-A6A8-9119-993B936BC845}"/>
              </a:ext>
            </a:extLst>
          </p:cNvPr>
          <p:cNvSpPr/>
          <p:nvPr/>
        </p:nvSpPr>
        <p:spPr>
          <a:xfrm>
            <a:off x="4343817" y="1970389"/>
            <a:ext cx="1116000" cy="180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Odpowiedź na leczenie: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A539DB7-DA9B-3728-7FE7-A2B93EB0DAEF}"/>
              </a:ext>
            </a:extLst>
          </p:cNvPr>
          <p:cNvSpPr/>
          <p:nvPr/>
        </p:nvSpPr>
        <p:spPr>
          <a:xfrm>
            <a:off x="4490217" y="2267856"/>
            <a:ext cx="1116000" cy="180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Brak odpowiedzi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33A8212-53E3-5D53-DA69-7BC784AE21B6}"/>
              </a:ext>
            </a:extLst>
          </p:cNvPr>
          <p:cNvSpPr/>
          <p:nvPr/>
        </p:nvSpPr>
        <p:spPr>
          <a:xfrm>
            <a:off x="5668043" y="2118073"/>
            <a:ext cx="792000" cy="180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Brak możliwości oceny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E52149F-A147-8036-4DEB-B661CAF578E3}"/>
              </a:ext>
            </a:extLst>
          </p:cNvPr>
          <p:cNvSpPr/>
          <p:nvPr/>
        </p:nvSpPr>
        <p:spPr>
          <a:xfrm>
            <a:off x="4343817" y="2407433"/>
            <a:ext cx="1584000" cy="180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Przyczyny przerwania leczenia: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0A02145-4E3C-7EC4-C859-BFB523C593CF}"/>
              </a:ext>
            </a:extLst>
          </p:cNvPr>
          <p:cNvSpPr/>
          <p:nvPr/>
        </p:nvSpPr>
        <p:spPr>
          <a:xfrm>
            <a:off x="4490180" y="2705602"/>
            <a:ext cx="2016000" cy="324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pPr>
              <a:spcAft>
                <a:spcPts val="300"/>
              </a:spcAft>
            </a:pP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wycofanie zgody / decyzja badacza</a:t>
            </a:r>
          </a:p>
          <a:p>
            <a:pPr>
              <a:spcAft>
                <a:spcPts val="300"/>
              </a:spcAft>
            </a:pP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śmierć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2D68D08-888C-4FBF-D268-684ECFAD9F04}"/>
              </a:ext>
            </a:extLst>
          </p:cNvPr>
          <p:cNvSpPr/>
          <p:nvPr/>
        </p:nvSpPr>
        <p:spPr>
          <a:xfrm>
            <a:off x="4490217" y="2574261"/>
            <a:ext cx="900000" cy="145067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pPr>
              <a:spcAft>
                <a:spcPts val="300"/>
              </a:spcAft>
            </a:pP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progresja choroby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D4B82AC8-21F2-027A-ECF6-CDEA7BBC11BB}"/>
              </a:ext>
            </a:extLst>
          </p:cNvPr>
          <p:cNvSpPr/>
          <p:nvPr/>
        </p:nvSpPr>
        <p:spPr>
          <a:xfrm>
            <a:off x="5667755" y="2579825"/>
            <a:ext cx="792000" cy="145067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Ins="0" rtlCol="0" anchor="ctr"/>
          <a:lstStyle/>
          <a:p>
            <a:pPr>
              <a:spcAft>
                <a:spcPts val="300"/>
              </a:spcAft>
            </a:pP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niepowiązane SAE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4F684C21-96EE-874F-EAD4-0329C5532947}"/>
              </a:ext>
            </a:extLst>
          </p:cNvPr>
          <p:cNvSpPr/>
          <p:nvPr/>
        </p:nvSpPr>
        <p:spPr>
          <a:xfrm>
            <a:off x="1077824" y="1274267"/>
            <a:ext cx="648000" cy="180000"/>
          </a:xfrm>
          <a:prstGeom prst="rect">
            <a:avLst/>
          </a:prstGeom>
          <a:solidFill>
            <a:srgbClr val="173250"/>
          </a:solidFill>
          <a:ln w="0" cap="flat">
            <a:noFill/>
            <a:prstDash val="solid"/>
            <a:miter/>
          </a:ln>
        </p:spPr>
        <p:txBody>
          <a:bodyPr vert="horz" rtlCol="0" anchor="ctr"/>
          <a:lstStyle/>
          <a:p>
            <a:pPr algn="ctr"/>
            <a:r>
              <a:rPr lang="pl-PL" sz="800">
                <a:solidFill>
                  <a:schemeClr val="bg1"/>
                </a:solidFill>
              </a:rPr>
              <a:t>diagnoza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3BA24C17-FE90-1E1F-7B1F-28E47BB44359}"/>
              </a:ext>
            </a:extLst>
          </p:cNvPr>
          <p:cNvSpPr/>
          <p:nvPr/>
        </p:nvSpPr>
        <p:spPr>
          <a:xfrm>
            <a:off x="1798976" y="1267926"/>
            <a:ext cx="504000" cy="180000"/>
          </a:xfrm>
          <a:prstGeom prst="rect">
            <a:avLst/>
          </a:prstGeom>
          <a:solidFill>
            <a:srgbClr val="173250"/>
          </a:solidFill>
          <a:ln w="0" cap="flat">
            <a:noFill/>
            <a:prstDash val="solid"/>
            <a:miter/>
          </a:ln>
        </p:spPr>
        <p:txBody>
          <a:bodyPr vert="horz" rtlCol="0" anchor="ctr"/>
          <a:lstStyle/>
          <a:p>
            <a:pPr algn="ctr"/>
            <a:r>
              <a:rPr lang="pl-PL" sz="800">
                <a:solidFill>
                  <a:schemeClr val="bg1"/>
                </a:solidFill>
              </a:rPr>
              <a:t>pacjent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3BFCD773-DF80-8BBB-E316-8E635D703BDD}"/>
              </a:ext>
            </a:extLst>
          </p:cNvPr>
          <p:cNvSpPr/>
          <p:nvPr/>
        </p:nvSpPr>
        <p:spPr>
          <a:xfrm>
            <a:off x="2355514" y="1267926"/>
            <a:ext cx="576000" cy="180000"/>
          </a:xfrm>
          <a:prstGeom prst="rect">
            <a:avLst/>
          </a:prstGeom>
          <a:solidFill>
            <a:srgbClr val="173250"/>
          </a:solidFill>
          <a:ln w="0" cap="flat">
            <a:noFill/>
            <a:prstDash val="solid"/>
            <a:miter/>
          </a:ln>
        </p:spPr>
        <p:txBody>
          <a:bodyPr vert="horz" rtlCol="0" anchor="ctr"/>
          <a:lstStyle/>
          <a:p>
            <a:pPr algn="ctr"/>
            <a:r>
              <a:rPr lang="pl-PL" sz="800">
                <a:solidFill>
                  <a:schemeClr val="bg1"/>
                </a:solidFill>
              </a:rPr>
              <a:t>choroba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50ABECDC-6554-0F3D-BBFA-619196E84C7F}"/>
              </a:ext>
            </a:extLst>
          </p:cNvPr>
          <p:cNvSpPr/>
          <p:nvPr/>
        </p:nvSpPr>
        <p:spPr>
          <a:xfrm>
            <a:off x="4808619" y="1265915"/>
            <a:ext cx="648000" cy="180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 b="1">
                <a:solidFill>
                  <a:srgbClr val="173250"/>
                </a:solidFill>
              </a:rPr>
              <a:t>miesięcy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A399E630-92C1-0451-95BA-DF2BA107A69C}"/>
              </a:ext>
            </a:extLst>
          </p:cNvPr>
          <p:cNvSpPr/>
          <p:nvPr/>
        </p:nvSpPr>
        <p:spPr>
          <a:xfrm>
            <a:off x="7895028" y="5910407"/>
            <a:ext cx="2680996" cy="368497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QOD –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every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other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day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; co drugi dzień</a:t>
            </a:r>
            <a:b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AML –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acute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meyloid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leukemia; ostra białaczka szpikowa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9AFF54E-1ED1-C68F-11CB-5805D68BD60D}"/>
              </a:ext>
            </a:extLst>
          </p:cNvPr>
          <p:cNvSpPr txBox="1"/>
          <p:nvPr/>
        </p:nvSpPr>
        <p:spPr>
          <a:xfrm>
            <a:off x="4901817" y="5130978"/>
            <a:ext cx="2635337" cy="11003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pl-PL" sz="800"/>
              <a:t>CR – complete remission; remisja całkowita</a:t>
            </a:r>
          </a:p>
          <a:p>
            <a:pPr>
              <a:spcAft>
                <a:spcPts val="300"/>
              </a:spcAft>
            </a:pPr>
            <a:r>
              <a:rPr lang="pl-PL" sz="800"/>
              <a:t>CRx:</a:t>
            </a:r>
            <a:br>
              <a:rPr lang="pl-PL" sz="800"/>
            </a:br>
            <a:r>
              <a:rPr lang="pl-PL" sz="800"/>
              <a:t>CRi – CR with incomplete count recovery;</a:t>
            </a:r>
            <a:br>
              <a:rPr lang="pl-PL" sz="800"/>
            </a:br>
            <a:r>
              <a:rPr lang="pl-PL" sz="800"/>
              <a:t>           CR z niepełną regeneracją hematologiczną</a:t>
            </a:r>
            <a:br>
              <a:rPr lang="pl-PL" sz="800"/>
            </a:br>
            <a:r>
              <a:rPr lang="pl-PL" sz="800"/>
              <a:t>CRh – CR with partial hematologic recovery;</a:t>
            </a:r>
            <a:br>
              <a:rPr lang="pl-PL" sz="800"/>
            </a:br>
            <a:r>
              <a:rPr lang="pl-PL" sz="800"/>
              <a:t>           CR z częściową regeneracją hematologiczną</a:t>
            </a:r>
          </a:p>
          <a:p>
            <a:pPr algn="l">
              <a:spcAft>
                <a:spcPts val="300"/>
              </a:spcAft>
            </a:pPr>
            <a:r>
              <a:rPr lang="pl-PL" sz="800"/>
              <a:t>PR – partial remission; remisja częściowa</a:t>
            </a:r>
          </a:p>
          <a:p>
            <a:pPr>
              <a:spcAft>
                <a:spcPts val="300"/>
              </a:spcAft>
            </a:pPr>
            <a:r>
              <a:rPr lang="pl-PL" sz="800"/>
              <a:t>SAE – serious adverse events; poważne zdarzenia niepożądane </a:t>
            </a:r>
          </a:p>
        </p:txBody>
      </p:sp>
    </p:spTree>
    <p:extLst>
      <p:ext uri="{BB962C8B-B14F-4D97-AF65-F5344CB8AC3E}">
        <p14:creationId xmlns:p14="http://schemas.microsoft.com/office/powerpoint/2010/main" val="295619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5B7D-311E-B5B0-7A00-49F11ACD9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2EBD603-7839-572C-D8B0-C65C1967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160" y="157928"/>
            <a:ext cx="8135824" cy="369838"/>
          </a:xfrm>
        </p:spPr>
        <p:txBody>
          <a:bodyPr/>
          <a:lstStyle/>
          <a:p>
            <a:r>
              <a:rPr lang="pl-PL" sz="2400">
                <a:solidFill>
                  <a:srgbClr val="F16022"/>
                </a:solidFill>
                <a:ea typeface="Calibri"/>
                <a:cs typeface="Calibri"/>
              </a:rPr>
              <a:t>Terapia RVU120 w MF jest tolerowana zarówno jako monoterapia, jak i w skojarzeniu z ruksolitynibem (RUX)</a:t>
            </a:r>
            <a:endParaRPr lang="en-US" sz="2400" noProof="0">
              <a:solidFill>
                <a:srgbClr val="F16022"/>
              </a:solidFill>
              <a:ea typeface="Calibri"/>
              <a:cs typeface="Calibri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3305FF5-0974-A30C-53BF-6E43EC154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39723"/>
              </p:ext>
            </p:extLst>
          </p:nvPr>
        </p:nvGraphicFramePr>
        <p:xfrm>
          <a:off x="352004" y="1253324"/>
          <a:ext cx="5033811" cy="4648200"/>
        </p:xfrm>
        <a:graphic>
          <a:graphicData uri="http://schemas.openxmlformats.org/drawingml/2006/table">
            <a:tbl>
              <a:tblPr firstRow="1" bandRow="1"/>
              <a:tblGrid>
                <a:gridCol w="2131314">
                  <a:extLst>
                    <a:ext uri="{9D8B030D-6E8A-4147-A177-3AD203B41FA5}">
                      <a16:colId xmlns:a16="http://schemas.microsoft.com/office/drawing/2014/main" val="626679133"/>
                    </a:ext>
                  </a:extLst>
                </a:gridCol>
                <a:gridCol w="967499">
                  <a:extLst>
                    <a:ext uri="{9D8B030D-6E8A-4147-A177-3AD203B41FA5}">
                      <a16:colId xmlns:a16="http://schemas.microsoft.com/office/drawing/2014/main" val="3179388370"/>
                    </a:ext>
                  </a:extLst>
                </a:gridCol>
                <a:gridCol w="967499">
                  <a:extLst>
                    <a:ext uri="{9D8B030D-6E8A-4147-A177-3AD203B41FA5}">
                      <a16:colId xmlns:a16="http://schemas.microsoft.com/office/drawing/2014/main" val="2127614170"/>
                    </a:ext>
                  </a:extLst>
                </a:gridCol>
                <a:gridCol w="967499">
                  <a:extLst>
                    <a:ext uri="{9D8B030D-6E8A-4147-A177-3AD203B41FA5}">
                      <a16:colId xmlns:a16="http://schemas.microsoft.com/office/drawing/2014/main" val="1627696169"/>
                    </a:ext>
                  </a:extLst>
                </a:gridCol>
              </a:tblGrid>
              <a:tr h="235987"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kern="1200" noProof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Zdarzenia niepożądane (TEAEs)</a:t>
                      </a:r>
                      <a:br>
                        <a:rPr lang="pl-PL" sz="900" b="1" kern="1200" noProof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900" b="1" kern="1200" noProof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pl-PL" sz="900" kern="1200" noProof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(%) pacjentów</a:t>
                      </a:r>
                      <a:endParaRPr lang="pl-PL" sz="900" b="1" kern="1200" noProof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>
                      <a:lvl1pPr marL="0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71446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42892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14337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85783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857229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28675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00120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371566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000" noProof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Wszystkie stopnie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892" rtl="0" eaLnBrk="1" latinLnBrk="0" hangingPunct="1"/>
                      <a:r>
                        <a:rPr lang="pl-PL" sz="1000" kern="1200" noProof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Kohorta 1</a:t>
                      </a:r>
                      <a:br>
                        <a:rPr lang="pl-PL" sz="1000" kern="1200" noProof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000" kern="1200" noProof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RVU120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892" rtl="0" eaLnBrk="1" latinLnBrk="0" hangingPunct="1"/>
                      <a:r>
                        <a:rPr lang="pl-PL" sz="1000" kern="1200" noProof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Kohorta 2 </a:t>
                      </a:r>
                    </a:p>
                    <a:p>
                      <a:pPr marL="0" algn="ctr" defTabSz="342892" rtl="0" eaLnBrk="1" latinLnBrk="0" hangingPunct="1"/>
                      <a:r>
                        <a:rPr lang="pl-PL" sz="1000" kern="1200" noProof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RVU120+RUX</a:t>
                      </a:r>
                      <a:endParaRPr lang="pl-PL" sz="1000" kern="1200" noProof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9423"/>
                  </a:ext>
                </a:extLst>
              </a:tr>
              <a:tr h="212061">
                <a:tc>
                  <a:txBody>
                    <a:bodyPr/>
                    <a:lstStyle>
                      <a:lvl1pPr marL="0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71446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42892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14337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85783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857229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28675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00120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371566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cs typeface="Tahoma" panose="020B0604030504040204" pitchFamily="34" charset="0"/>
                        </a:rPr>
                        <a:t>Nudności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8 (38%)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7 (33%)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311491"/>
                  </a:ext>
                </a:extLst>
              </a:tr>
              <a:tr h="212061">
                <a:tc>
                  <a:txBody>
                    <a:bodyPr/>
                    <a:lstStyle>
                      <a:lvl1pPr marL="0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71446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42892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14337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85783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857229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28675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00120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371566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cs typeface="Tahoma" panose="020B0604030504040204" pitchFamily="34" charset="0"/>
                        </a:rPr>
                        <a:t>Wymioty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8 (38%)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5 (24%)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3 (14%)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923189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 marL="0" lvl="0" algn="l" defTabSz="342892" rtl="0" eaLnBrk="1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Trombocytopenia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4 (19%)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3 (14%)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018720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Niedokrwistość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4 (19%)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3 (14%)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42102"/>
                  </a:ext>
                </a:extLst>
              </a:tr>
              <a:tr h="212061">
                <a:tc>
                  <a:txBody>
                    <a:bodyPr/>
                    <a:lstStyle>
                      <a:lvl1pPr marL="0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71446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42892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14337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85783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857229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28675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00120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371566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Biegunka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3 (14%)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57450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cs typeface="Tahoma" panose="020B0604030504040204" pitchFamily="34" charset="0"/>
                        </a:rPr>
                        <a:t>Podwyższony poziom ALP</a:t>
                      </a:r>
                    </a:p>
                  </a:txBody>
                  <a:tcPr marL="68580" marR="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3 (14%)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69107"/>
                  </a:ext>
                </a:extLst>
              </a:tr>
              <a:tr h="212061">
                <a:tc>
                  <a:txBody>
                    <a:bodyPr/>
                    <a:lstStyle>
                      <a:lvl1pPr marL="0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71446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42892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14337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85783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857229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28675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00120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371566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cs typeface="Tahoma" panose="020B0604030504040204" pitchFamily="34" charset="0"/>
                        </a:rPr>
                        <a:t>Bezsenność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3 (14%)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3 (14%)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237624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cs typeface="Tahoma" panose="020B0604030504040204" pitchFamily="34" charset="0"/>
                        </a:rPr>
                        <a:t>Zawroty głowy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174661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cs typeface="Tahoma" panose="020B0604030504040204" pitchFamily="34" charset="0"/>
                        </a:rPr>
                        <a:t>Zwiększony poziom amylazy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227636"/>
                  </a:ext>
                </a:extLst>
              </a:tr>
              <a:tr h="212061">
                <a:tc>
                  <a:txBody>
                    <a:bodyPr/>
                    <a:lstStyle>
                      <a:lvl1pPr marL="0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71446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42892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14337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85783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857229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28675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00120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371566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Podwyższony poziom ALT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226305"/>
                  </a:ext>
                </a:extLst>
              </a:tr>
              <a:tr h="212061">
                <a:tc>
                  <a:txBody>
                    <a:bodyPr/>
                    <a:lstStyle>
                      <a:lvl1pPr marL="0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71446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42892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14337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85783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857229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28675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00120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371566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cs typeface="Tahoma" panose="020B0604030504040204" pitchFamily="34" charset="0"/>
                        </a:rPr>
                        <a:t>Astenia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514431"/>
                  </a:ext>
                </a:extLst>
              </a:tr>
              <a:tr h="212061">
                <a:tc>
                  <a:txBody>
                    <a:bodyPr/>
                    <a:lstStyle>
                      <a:lvl1pPr marL="0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71446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42892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14337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85783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857229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28675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00120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371566" algn="l" defTabSz="342892" rtl="0" eaLnBrk="1" latinLnBrk="0" hangingPunct="1">
                        <a:defRPr sz="67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cs typeface="Tahoma" panose="020B0604030504040204" pitchFamily="34" charset="0"/>
                        </a:rPr>
                        <a:t>Infekcja dróg moczowych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850678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cs typeface="Tahoma" panose="020B0604030504040204" pitchFamily="34" charset="0"/>
                        </a:rPr>
                        <a:t>Zaparcia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625517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cs typeface="Tahoma" panose="020B0604030504040204" pitchFamily="34" charset="0"/>
                        </a:rPr>
                        <a:t>Zwiększony poziom lipazy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656333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cs typeface="Tahoma" panose="020B0604030504040204" pitchFamily="34" charset="0"/>
                        </a:rPr>
                        <a:t>Zmęczenie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96236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cs typeface="Tahoma" panose="020B0604030504040204" pitchFamily="34" charset="0"/>
                        </a:rPr>
                        <a:t>Zapalenie płuc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724054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cs typeface="Tahoma" panose="020B0604030504040204" pitchFamily="34" charset="0"/>
                        </a:rPr>
                        <a:t>Bóle głowy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342892" rtl="0" eaLnBrk="1" fontAlgn="base" latinLnBrk="0" hangingPunct="1">
                        <a:buNone/>
                      </a:pPr>
                      <a:r>
                        <a:rPr lang="pl-PL" sz="1100" b="0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850807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cs typeface="Tahoma" panose="020B0604030504040204" pitchFamily="34" charset="0"/>
                        </a:rPr>
                        <a:t>Nadciśnienie tętnicze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2 (10%)</a:t>
                      </a:r>
                    </a:p>
                  </a:txBody>
                  <a:tcPr marL="49186" marR="49186" marT="24593" marB="24593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15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 panose="020B0604030504040204" pitchFamily="34" charset="0"/>
                        </a:rPr>
                        <a:t>1 (5%)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375015"/>
                  </a:ext>
                </a:extLst>
              </a:tr>
            </a:tbl>
          </a:graphicData>
        </a:graphic>
      </p:graphicFrame>
      <p:sp>
        <p:nvSpPr>
          <p:cNvPr id="3" name="pole tekstowe 39">
            <a:extLst>
              <a:ext uri="{FF2B5EF4-FFF2-40B4-BE49-F238E27FC236}">
                <a16:creationId xmlns:a16="http://schemas.microsoft.com/office/drawing/2014/main" id="{B6479226-BF4B-B32F-82E8-CC062C33999F}"/>
              </a:ext>
            </a:extLst>
          </p:cNvPr>
          <p:cNvSpPr txBox="1"/>
          <p:nvPr/>
        </p:nvSpPr>
        <p:spPr>
          <a:xfrm>
            <a:off x="9899706" y="304540"/>
            <a:ext cx="2146188" cy="340519"/>
          </a:xfrm>
          <a:prstGeom prst="roundRect">
            <a:avLst/>
          </a:prstGeom>
          <a:solidFill>
            <a:srgbClr val="F16022"/>
          </a:solidFill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1000" b="1">
                <a:solidFill>
                  <a:srgbClr val="FFFFFF"/>
                </a:solidFill>
              </a:rPr>
              <a:t>Data </a:t>
            </a:r>
            <a:r>
              <a:rPr lang="pl-PL" sz="1000" b="1">
                <a:solidFill>
                  <a:srgbClr val="FFFFFF"/>
                </a:solidFill>
              </a:rPr>
              <a:t>odcięcia danych</a:t>
            </a:r>
            <a:r>
              <a:rPr lang="en-US" sz="1000" b="1">
                <a:solidFill>
                  <a:srgbClr val="FFFFFF"/>
                </a:solidFill>
              </a:rPr>
              <a:t>: </a:t>
            </a:r>
            <a:r>
              <a:rPr lang="pl-PL" sz="1000" b="1">
                <a:solidFill>
                  <a:srgbClr val="FFFFFF"/>
                </a:solidFill>
              </a:rPr>
              <a:t>14 maja</a:t>
            </a:r>
            <a:r>
              <a:rPr lang="en-US" sz="1000" b="1">
                <a:solidFill>
                  <a:srgbClr val="FFFFFF"/>
                </a:solidFill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Pierwsze dane</a:t>
            </a:r>
          </a:p>
        </p:txBody>
      </p:sp>
      <p:sp>
        <p:nvSpPr>
          <p:cNvPr id="4" name="pole tekstowe 39">
            <a:extLst>
              <a:ext uri="{FF2B5EF4-FFF2-40B4-BE49-F238E27FC236}">
                <a16:creationId xmlns:a16="http://schemas.microsoft.com/office/drawing/2014/main" id="{21D96A85-DC34-B44A-B859-7DBAC80D4CC7}"/>
              </a:ext>
            </a:extLst>
          </p:cNvPr>
          <p:cNvSpPr txBox="1"/>
          <p:nvPr/>
        </p:nvSpPr>
        <p:spPr>
          <a:xfrm>
            <a:off x="432270" y="225746"/>
            <a:ext cx="1853730" cy="476726"/>
          </a:xfrm>
          <a:prstGeom prst="roundRect">
            <a:avLst/>
          </a:prstGeom>
          <a:solidFill>
            <a:srgbClr val="F16022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POTAMI-61</a:t>
            </a:r>
          </a:p>
        </p:txBody>
      </p:sp>
      <p:graphicFrame>
        <p:nvGraphicFramePr>
          <p:cNvPr id="2" name="Table 79">
            <a:extLst>
              <a:ext uri="{FF2B5EF4-FFF2-40B4-BE49-F238E27FC236}">
                <a16:creationId xmlns:a16="http://schemas.microsoft.com/office/drawing/2014/main" id="{3CFEF2E5-5A17-1299-6AEC-FF8A72C48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981925"/>
              </p:ext>
            </p:extLst>
          </p:nvPr>
        </p:nvGraphicFramePr>
        <p:xfrm>
          <a:off x="5725877" y="1253324"/>
          <a:ext cx="2160620" cy="202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428">
                  <a:extLst>
                    <a:ext uri="{9D8B030D-6E8A-4147-A177-3AD203B41FA5}">
                      <a16:colId xmlns:a16="http://schemas.microsoft.com/office/drawing/2014/main" val="3724978829"/>
                    </a:ext>
                  </a:extLst>
                </a:gridCol>
                <a:gridCol w="1314192">
                  <a:extLst>
                    <a:ext uri="{9D8B030D-6E8A-4147-A177-3AD203B41FA5}">
                      <a16:colId xmlns:a16="http://schemas.microsoft.com/office/drawing/2014/main" val="22048298"/>
                    </a:ext>
                  </a:extLst>
                </a:gridCol>
              </a:tblGrid>
              <a:tr h="4277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Stopień</a:t>
                      </a:r>
                      <a:endParaRPr lang="en-GB" sz="11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Liczba wszystkich </a:t>
                      </a:r>
                      <a:r>
                        <a:rPr lang="en-GB" sz="1100" b="1" i="0" u="none" strike="noStrike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TEAEs (%) </a:t>
                      </a: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932068"/>
                  </a:ext>
                </a:extLst>
              </a:tr>
              <a:tr h="3199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/>
                        </a:rPr>
                        <a:t>1</a:t>
                      </a: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/>
                        </a:rPr>
                        <a:t>40 (29%)</a:t>
                      </a: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941865"/>
                  </a:ext>
                </a:extLst>
              </a:tr>
              <a:tr h="3199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/>
                        </a:rPr>
                        <a:t>2</a:t>
                      </a: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/>
                        </a:rPr>
                        <a:t>72 (5</a:t>
                      </a:r>
                      <a:r>
                        <a:rPr lang="pl-PL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/>
                        </a:rPr>
                        <a:t>3</a:t>
                      </a:r>
                      <a:r>
                        <a:rPr lang="en-GB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/>
                        </a:rPr>
                        <a:t>%)</a:t>
                      </a: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406559"/>
                  </a:ext>
                </a:extLst>
              </a:tr>
              <a:tr h="3199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/>
                        </a:rPr>
                        <a:t>3</a:t>
                      </a: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/>
                        </a:rPr>
                        <a:t>23 (17%)</a:t>
                      </a: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073671"/>
                  </a:ext>
                </a:extLst>
              </a:tr>
              <a:tr h="3199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/>
                        </a:rPr>
                        <a:t>4</a:t>
                      </a: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/>
                        </a:rPr>
                        <a:t>2 (1%)</a:t>
                      </a: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498867"/>
                  </a:ext>
                </a:extLst>
              </a:tr>
              <a:tr h="3155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/>
                        </a:rPr>
                        <a:t>5</a:t>
                      </a: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 noProof="0">
                          <a:solidFill>
                            <a:srgbClr val="183151"/>
                          </a:solidFill>
                          <a:latin typeface="+mj-lt"/>
                          <a:ea typeface="+mn-ea"/>
                          <a:cs typeface="Tahoma"/>
                        </a:rPr>
                        <a:t>0</a:t>
                      </a: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42772"/>
                  </a:ext>
                </a:extLst>
              </a:tr>
            </a:tbl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648AEC7B-AB6A-ABC4-0F3A-61143E0110EE}"/>
              </a:ext>
            </a:extLst>
          </p:cNvPr>
          <p:cNvSpPr txBox="1"/>
          <p:nvPr/>
        </p:nvSpPr>
        <p:spPr>
          <a:xfrm>
            <a:off x="5725877" y="4428907"/>
            <a:ext cx="5293323" cy="14003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43510" indent="-143510" eaLnBrk="0" hangingPunct="0">
              <a:spcBef>
                <a:spcPts val="0"/>
              </a:spcBef>
              <a:spcAft>
                <a:spcPts val="1200"/>
              </a:spcAft>
              <a:buClr>
                <a:srgbClr val="F16022"/>
              </a:buClr>
              <a:buFont typeface="Arial" charset="0"/>
              <a:buChar char="•"/>
              <a:defRPr/>
            </a:pPr>
            <a:r>
              <a:rPr lang="pl-PL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Większość </a:t>
            </a:r>
            <a:r>
              <a:rPr 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TEAEs </a:t>
            </a:r>
            <a:r>
              <a:rPr lang="pl-PL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stopnia</a:t>
            </a:r>
            <a:r>
              <a:rPr 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1/2 (8</a:t>
            </a:r>
            <a:r>
              <a:rPr lang="pl-PL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2</a:t>
            </a:r>
            <a:r>
              <a:rPr 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%)</a:t>
            </a:r>
            <a:endParaRPr lang="pl-PL" sz="13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43510" indent="-143510" eaLnBrk="0" hangingPunct="0">
              <a:spcBef>
                <a:spcPts val="0"/>
              </a:spcBef>
              <a:spcAft>
                <a:spcPts val="1200"/>
              </a:spcAft>
              <a:buClr>
                <a:srgbClr val="F16022"/>
              </a:buClr>
              <a:buFont typeface="Arial" charset="0"/>
              <a:buChar char="•"/>
              <a:defRPr/>
            </a:pPr>
            <a:r>
              <a:rPr lang="pl-PL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Tylko dwa T</a:t>
            </a:r>
            <a:r>
              <a:rPr 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EAEs</a:t>
            </a:r>
            <a:r>
              <a:rPr lang="pl-PL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stopnia 4.</a:t>
            </a:r>
            <a:r>
              <a:rPr 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(</a:t>
            </a:r>
            <a:r>
              <a:rPr lang="pl-PL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niedokrwistość</a:t>
            </a:r>
            <a:r>
              <a:rPr 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, </a:t>
            </a:r>
            <a:r>
              <a:rPr lang="en-US" sz="130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trombocytopenia</a:t>
            </a:r>
            <a:r>
              <a:rPr 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) </a:t>
            </a:r>
            <a:br>
              <a:rPr lang="pl-PL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l-PL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i tylko dwa ocenione jako związane z badanym lekiem </a:t>
            </a:r>
            <a:br>
              <a:rPr lang="pl-PL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</a:br>
            <a:r>
              <a:rPr lang="pl-PL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(ostre zapalenie trzustki, zakażenie układu moczowego)</a:t>
            </a:r>
          </a:p>
          <a:p>
            <a:pPr marL="143510" indent="-143510" eaLnBrk="0" hangingPunct="0">
              <a:spcBef>
                <a:spcPts val="0"/>
              </a:spcBef>
              <a:spcAft>
                <a:spcPts val="1200"/>
              </a:spcAft>
              <a:buClr>
                <a:srgbClr val="F16022"/>
              </a:buClr>
              <a:buFont typeface="Arial" charset="0"/>
              <a:buChar char="•"/>
              <a:defRPr/>
            </a:pPr>
            <a:r>
              <a:rPr lang="pl-PL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Brak zdarzeń niepożądanych stopnia 5.</a:t>
            </a:r>
            <a:endParaRPr lang="en-US" sz="13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5C39F40-7C85-2525-89B4-E640ED24E9B5}"/>
              </a:ext>
            </a:extLst>
          </p:cNvPr>
          <p:cNvSpPr txBox="1">
            <a:spLocks/>
          </p:cNvSpPr>
          <p:nvPr/>
        </p:nvSpPr>
        <p:spPr>
          <a:xfrm>
            <a:off x="5725877" y="3717486"/>
            <a:ext cx="6114119" cy="520709"/>
          </a:xfrm>
          <a:custGeom>
            <a:avLst/>
            <a:gdLst>
              <a:gd name="connsiteX0" fmla="*/ 177049 w 11322051"/>
              <a:gd name="connsiteY0" fmla="*/ 0 h 520709"/>
              <a:gd name="connsiteX1" fmla="*/ 392354 w 11322051"/>
              <a:gd name="connsiteY1" fmla="*/ 0 h 520709"/>
              <a:gd name="connsiteX2" fmla="*/ 392356 w 11322051"/>
              <a:gd name="connsiteY2" fmla="*/ 1 h 520709"/>
              <a:gd name="connsiteX3" fmla="*/ 10933245 w 11322051"/>
              <a:gd name="connsiteY3" fmla="*/ 1 h 520709"/>
              <a:gd name="connsiteX4" fmla="*/ 10933247 w 11322051"/>
              <a:gd name="connsiteY4" fmla="*/ 0 h 520709"/>
              <a:gd name="connsiteX5" fmla="*/ 11148553 w 11322051"/>
              <a:gd name="connsiteY5" fmla="*/ 0 h 520709"/>
              <a:gd name="connsiteX6" fmla="*/ 11208637 w 11322051"/>
              <a:gd name="connsiteY6" fmla="*/ 35308 h 520709"/>
              <a:gd name="connsiteX7" fmla="*/ 11316290 w 11322051"/>
              <a:gd name="connsiteY7" fmla="*/ 225047 h 520709"/>
              <a:gd name="connsiteX8" fmla="*/ 11322051 w 11322051"/>
              <a:gd name="connsiteY8" fmla="*/ 246896 h 520709"/>
              <a:gd name="connsiteX9" fmla="*/ 11322051 w 11322051"/>
              <a:gd name="connsiteY9" fmla="*/ 273813 h 520709"/>
              <a:gd name="connsiteX10" fmla="*/ 11316290 w 11322051"/>
              <a:gd name="connsiteY10" fmla="*/ 295662 h 520709"/>
              <a:gd name="connsiteX11" fmla="*/ 11208637 w 11322051"/>
              <a:gd name="connsiteY11" fmla="*/ 485401 h 520709"/>
              <a:gd name="connsiteX12" fmla="*/ 11148553 w 11322051"/>
              <a:gd name="connsiteY12" fmla="*/ 520708 h 520709"/>
              <a:gd name="connsiteX13" fmla="*/ 11128920 w 11322051"/>
              <a:gd name="connsiteY13" fmla="*/ 520708 h 520709"/>
              <a:gd name="connsiteX14" fmla="*/ 11128920 w 11322051"/>
              <a:gd name="connsiteY14" fmla="*/ 520709 h 520709"/>
              <a:gd name="connsiteX15" fmla="*/ 284700 w 11322051"/>
              <a:gd name="connsiteY15" fmla="*/ 520709 h 520709"/>
              <a:gd name="connsiteX16" fmla="*/ 284700 w 11322051"/>
              <a:gd name="connsiteY16" fmla="*/ 520708 h 520709"/>
              <a:gd name="connsiteX17" fmla="*/ 177049 w 11322051"/>
              <a:gd name="connsiteY17" fmla="*/ 520708 h 520709"/>
              <a:gd name="connsiteX18" fmla="*/ 116964 w 11322051"/>
              <a:gd name="connsiteY18" fmla="*/ 485401 h 520709"/>
              <a:gd name="connsiteX19" fmla="*/ 9310 w 11322051"/>
              <a:gd name="connsiteY19" fmla="*/ 295610 h 520709"/>
              <a:gd name="connsiteX20" fmla="*/ 9310 w 11322051"/>
              <a:gd name="connsiteY20" fmla="*/ 224995 h 520709"/>
              <a:gd name="connsiteX21" fmla="*/ 116964 w 11322051"/>
              <a:gd name="connsiteY21" fmla="*/ 35308 h 520709"/>
              <a:gd name="connsiteX22" fmla="*/ 177049 w 11322051"/>
              <a:gd name="connsiteY22" fmla="*/ 0 h 52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322051" h="520709">
                <a:moveTo>
                  <a:pt x="177049" y="0"/>
                </a:moveTo>
                <a:lnTo>
                  <a:pt x="392354" y="0"/>
                </a:lnTo>
                <a:lnTo>
                  <a:pt x="392356" y="1"/>
                </a:lnTo>
                <a:lnTo>
                  <a:pt x="10933245" y="1"/>
                </a:lnTo>
                <a:lnTo>
                  <a:pt x="10933247" y="0"/>
                </a:lnTo>
                <a:lnTo>
                  <a:pt x="11148553" y="0"/>
                </a:lnTo>
                <a:cubicBezTo>
                  <a:pt x="11173329" y="0"/>
                  <a:pt x="11196223" y="13461"/>
                  <a:pt x="11208637" y="35308"/>
                </a:cubicBezTo>
                <a:lnTo>
                  <a:pt x="11316290" y="225047"/>
                </a:lnTo>
                <a:lnTo>
                  <a:pt x="11322051" y="246896"/>
                </a:lnTo>
                <a:lnTo>
                  <a:pt x="11322051" y="273813"/>
                </a:lnTo>
                <a:lnTo>
                  <a:pt x="11316290" y="295662"/>
                </a:lnTo>
                <a:lnTo>
                  <a:pt x="11208637" y="485401"/>
                </a:lnTo>
                <a:cubicBezTo>
                  <a:pt x="11196274" y="507248"/>
                  <a:pt x="11173329" y="520708"/>
                  <a:pt x="11148553" y="520708"/>
                </a:cubicBezTo>
                <a:lnTo>
                  <a:pt x="11128920" y="520708"/>
                </a:lnTo>
                <a:lnTo>
                  <a:pt x="11128920" y="520709"/>
                </a:lnTo>
                <a:lnTo>
                  <a:pt x="284700" y="520709"/>
                </a:lnTo>
                <a:lnTo>
                  <a:pt x="284700" y="520708"/>
                </a:lnTo>
                <a:lnTo>
                  <a:pt x="177049" y="520708"/>
                </a:lnTo>
                <a:cubicBezTo>
                  <a:pt x="152271" y="520708"/>
                  <a:pt x="129378" y="507248"/>
                  <a:pt x="116964" y="485401"/>
                </a:cubicBezTo>
                <a:lnTo>
                  <a:pt x="9310" y="295610"/>
                </a:lnTo>
                <a:cubicBezTo>
                  <a:pt x="-3103" y="273763"/>
                  <a:pt x="-3103" y="246842"/>
                  <a:pt x="9310" y="224995"/>
                </a:cubicBezTo>
                <a:lnTo>
                  <a:pt x="116964" y="35308"/>
                </a:lnTo>
                <a:cubicBezTo>
                  <a:pt x="129327" y="13461"/>
                  <a:pt x="152271" y="0"/>
                  <a:pt x="177049" y="0"/>
                </a:cubicBezTo>
                <a:close/>
              </a:path>
            </a:pathLst>
          </a:custGeom>
          <a:pattFill prst="ltUpDiag">
            <a:fgClr>
              <a:schemeClr val="accent2"/>
            </a:fgClr>
            <a:bgClr>
              <a:srgbClr val="F16022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L="180975" indent="-180975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6213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200"/>
            </a:lvl3pPr>
            <a:lvl4pPr marL="539750" indent="-176213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50"/>
            </a:lvl4pPr>
            <a:lvl5pPr marL="717550" indent="-17780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50"/>
            </a:lvl5pPr>
            <a:lvl6pPr marL="7191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1400" noProof="0"/>
              <a:t>Długotrwałe leczenie RVU120 jako monoterapii, jak również w skojarzeniu z RUX </a:t>
            </a:r>
            <a:br>
              <a:rPr lang="pl-PL" sz="1400" noProof="0"/>
            </a:br>
            <a:r>
              <a:rPr lang="pl-PL" sz="1400" noProof="0"/>
              <a:t>jest możliwe i tolerowane przez pacjentów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612303E-45B3-146F-912F-5C333049DE26}"/>
              </a:ext>
            </a:extLst>
          </p:cNvPr>
          <p:cNvSpPr/>
          <p:nvPr/>
        </p:nvSpPr>
        <p:spPr>
          <a:xfrm>
            <a:off x="2129496" y="6410985"/>
            <a:ext cx="5293322" cy="368497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TEAEs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treatment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emergent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adverse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events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SAEs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serious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adverse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events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; poważne zdarzenia niepożądane</a:t>
            </a:r>
          </a:p>
        </p:txBody>
      </p:sp>
    </p:spTree>
    <p:extLst>
      <p:ext uri="{BB962C8B-B14F-4D97-AF65-F5344CB8AC3E}">
        <p14:creationId xmlns:p14="http://schemas.microsoft.com/office/powerpoint/2010/main" val="159577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E846E-5E30-A394-35AE-F6EF0EF5A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EFB8-C1E3-5834-5674-266DA4CC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88" y="185594"/>
            <a:ext cx="9369111" cy="347723"/>
          </a:xfrm>
        </p:spPr>
        <p:txBody>
          <a:bodyPr/>
          <a:lstStyle/>
          <a:p>
            <a:r>
              <a:rPr lang="pl-PL" sz="2400" noProof="0">
                <a:solidFill>
                  <a:srgbClr val="F16022"/>
                </a:solidFill>
              </a:rPr>
              <a:t>Badanie fazy II w mielofibrozie (MF) wykazuje wczesne </a:t>
            </a:r>
            <a:br>
              <a:rPr lang="pl-PL" sz="2400" noProof="0">
                <a:solidFill>
                  <a:srgbClr val="F16022"/>
                </a:solidFill>
              </a:rPr>
            </a:br>
            <a:r>
              <a:rPr lang="pl-PL" sz="2400" noProof="0">
                <a:solidFill>
                  <a:srgbClr val="F16022"/>
                </a:solidFill>
              </a:rPr>
              <a:t>oznaki aktywności klinicznej RVU120 po 12 tygodniach</a:t>
            </a:r>
          </a:p>
        </p:txBody>
      </p:sp>
      <p:sp>
        <p:nvSpPr>
          <p:cNvPr id="4" name="pole tekstowe 39">
            <a:extLst>
              <a:ext uri="{FF2B5EF4-FFF2-40B4-BE49-F238E27FC236}">
                <a16:creationId xmlns:a16="http://schemas.microsoft.com/office/drawing/2014/main" id="{85A27CD2-2DB7-BFB9-0B0D-3E44DCFAAA5C}"/>
              </a:ext>
            </a:extLst>
          </p:cNvPr>
          <p:cNvSpPr txBox="1"/>
          <p:nvPr/>
        </p:nvSpPr>
        <p:spPr>
          <a:xfrm>
            <a:off x="432270" y="225746"/>
            <a:ext cx="1853730" cy="476726"/>
          </a:xfrm>
          <a:prstGeom prst="roundRect">
            <a:avLst/>
          </a:prstGeom>
          <a:solidFill>
            <a:srgbClr val="F16022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POTAMI-61</a:t>
            </a:r>
          </a:p>
        </p:txBody>
      </p:sp>
      <p:pic>
        <p:nvPicPr>
          <p:cNvPr id="8" name="Picture 75">
            <a:extLst>
              <a:ext uri="{FF2B5EF4-FFF2-40B4-BE49-F238E27FC236}">
                <a16:creationId xmlns:a16="http://schemas.microsoft.com/office/drawing/2014/main" id="{E344A1C6-E5B8-6A73-7FF1-480B7B854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4452" r="42861" b="48919"/>
          <a:stretch>
            <a:fillRect/>
          </a:stretch>
        </p:blipFill>
        <p:spPr>
          <a:xfrm>
            <a:off x="432270" y="1924916"/>
            <a:ext cx="4066031" cy="3116560"/>
          </a:xfrm>
          <a:prstGeom prst="rect">
            <a:avLst/>
          </a:prstGeom>
        </p:spPr>
      </p:pic>
      <p:pic>
        <p:nvPicPr>
          <p:cNvPr id="11" name="Picture 11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E878C12-D383-3AD7-C4E2-AB16306C4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0" t="8622" r="15246" b="77216"/>
          <a:stretch>
            <a:fillRect/>
          </a:stretch>
        </p:blipFill>
        <p:spPr>
          <a:xfrm>
            <a:off x="395694" y="5133121"/>
            <a:ext cx="2291353" cy="1008852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BF5821F0-DFA3-4E15-E2C2-623FC23877EF}"/>
              </a:ext>
            </a:extLst>
          </p:cNvPr>
          <p:cNvSpPr txBox="1"/>
          <p:nvPr/>
        </p:nvSpPr>
        <p:spPr>
          <a:xfrm>
            <a:off x="5257847" y="1873726"/>
            <a:ext cx="6254449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1200"/>
              </a:spcAft>
              <a:buClr>
                <a:srgbClr val="F16022"/>
              </a:buClr>
              <a:defRPr/>
            </a:pPr>
            <a:r>
              <a:rPr lang="pl-PL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Niektórzy pacjenci wykazali oznaki aktywności klinicznej RVU120, </a:t>
            </a:r>
            <a:br>
              <a:rPr lang="pl-PL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l-PL"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takie jak SVR, poprawa TSS zgodna z obserwacjami przedklinicznymi.</a:t>
            </a:r>
            <a:endParaRPr lang="en-US" sz="13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5C1C75C0-D91A-A6B2-93F5-B235AD11F45C}"/>
              </a:ext>
            </a:extLst>
          </p:cNvPr>
          <p:cNvSpPr/>
          <p:nvPr/>
        </p:nvSpPr>
        <p:spPr>
          <a:xfrm>
            <a:off x="5257847" y="1303406"/>
            <a:ext cx="6254449" cy="524539"/>
          </a:xfrm>
          <a:prstGeom prst="rect">
            <a:avLst/>
          </a:prstGeom>
          <a:solidFill>
            <a:srgbClr val="173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b="1">
                <a:solidFill>
                  <a:schemeClr val="bg1"/>
                </a:solidFill>
                <a:latin typeface="+mj-lt"/>
                <a:cs typeface="Arial"/>
              </a:rPr>
              <a:t>Wczesny odczyt po 12 tygodniach</a:t>
            </a:r>
            <a:endParaRPr lang="en-US" b="1">
              <a:solidFill>
                <a:schemeClr val="bg1"/>
              </a:solidFill>
              <a:ea typeface="Calibri"/>
              <a:cs typeface="Arial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6F5AC8CE-BFE9-90C4-A24A-D23C36842F28}"/>
              </a:ext>
            </a:extLst>
          </p:cNvPr>
          <p:cNvSpPr/>
          <p:nvPr/>
        </p:nvSpPr>
        <p:spPr>
          <a:xfrm>
            <a:off x="436571" y="1069848"/>
            <a:ext cx="3698858" cy="758097"/>
          </a:xfrm>
          <a:prstGeom prst="rect">
            <a:avLst/>
          </a:prstGeom>
          <a:solidFill>
            <a:srgbClr val="173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Czas oceny dla pierwszorzędowego punktu końcowego: 24 tygodnie</a:t>
            </a:r>
          </a:p>
          <a:p>
            <a:pPr algn="ctr"/>
            <a:r>
              <a:rPr lang="pl-PL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Mediana czasu leczenia: 10 tygodni</a:t>
            </a:r>
            <a:endParaRPr lang="en-US" sz="14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21" name="Object 115">
            <a:extLst>
              <a:ext uri="{FF2B5EF4-FFF2-40B4-BE49-F238E27FC236}">
                <a16:creationId xmlns:a16="http://schemas.microsoft.com/office/drawing/2014/main" id="{77470E1C-42CD-C25B-B91D-A87044982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494682"/>
              </p:ext>
            </p:extLst>
          </p:nvPr>
        </p:nvGraphicFramePr>
        <p:xfrm>
          <a:off x="8786315" y="2499106"/>
          <a:ext cx="2617796" cy="223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6023475" imgH="5139892" progId="Prism10.Document">
                  <p:embed/>
                </p:oleObj>
              </mc:Choice>
              <mc:Fallback>
                <p:oleObj name="Prism 10" r:id="rId5" imgW="6023475" imgH="5139892" progId="Prism10.Document">
                  <p:embed/>
                  <p:pic>
                    <p:nvPicPr>
                      <p:cNvPr id="21" name="Object 115">
                        <a:extLst>
                          <a:ext uri="{FF2B5EF4-FFF2-40B4-BE49-F238E27FC236}">
                            <a16:creationId xmlns:a16="http://schemas.microsoft.com/office/drawing/2014/main" id="{77470E1C-42CD-C25B-B91D-A87044982B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86315" y="2499106"/>
                        <a:ext cx="2617796" cy="2233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pole tekstowe 26">
            <a:extLst>
              <a:ext uri="{FF2B5EF4-FFF2-40B4-BE49-F238E27FC236}">
                <a16:creationId xmlns:a16="http://schemas.microsoft.com/office/drawing/2014/main" id="{69DC74F2-AA66-71A7-8124-2E72C3B3CEAD}"/>
              </a:ext>
            </a:extLst>
          </p:cNvPr>
          <p:cNvSpPr txBox="1"/>
          <p:nvPr/>
        </p:nvSpPr>
        <p:spPr>
          <a:xfrm>
            <a:off x="8763047" y="4846785"/>
            <a:ext cx="291925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noProof="0">
                <a:effectLst/>
                <a:latin typeface="Cera Pro" panose="00000400000000000000"/>
              </a:rPr>
              <a:t>Zmiana </a:t>
            </a:r>
            <a:r>
              <a:rPr lang="en-US" sz="1100" noProof="0">
                <a:effectLst/>
                <a:latin typeface="Cera Pro" panose="00000400000000000000"/>
              </a:rPr>
              <a:t>TSS </a:t>
            </a:r>
            <a:r>
              <a:rPr lang="pl-PL" sz="1100" noProof="0">
                <a:effectLst/>
                <a:latin typeface="Cera Pro" panose="00000400000000000000"/>
              </a:rPr>
              <a:t>od cyklu 1.</a:t>
            </a:r>
            <a:r>
              <a:rPr lang="en-US" sz="1100" noProof="0">
                <a:effectLst/>
                <a:latin typeface="Cera Pro" panose="00000400000000000000"/>
              </a:rPr>
              <a:t> </a:t>
            </a:r>
            <a:r>
              <a:rPr lang="pl-PL" sz="1100" noProof="0">
                <a:effectLst/>
                <a:latin typeface="Cera Pro" panose="00000400000000000000"/>
              </a:rPr>
              <a:t>do</a:t>
            </a:r>
            <a:r>
              <a:rPr lang="en-US" sz="1100" noProof="0">
                <a:effectLst/>
                <a:latin typeface="Cera Pro" panose="00000400000000000000"/>
              </a:rPr>
              <a:t> 12 </a:t>
            </a:r>
            <a:r>
              <a:rPr lang="pl-PL" sz="1100">
                <a:latin typeface="Cera Pro" panose="00000400000000000000"/>
              </a:rPr>
              <a:t>tygodnia leczenia</a:t>
            </a:r>
            <a:br>
              <a:rPr lang="en-US" sz="1100" noProof="0">
                <a:effectLst/>
                <a:latin typeface="Cera Pro" panose="00000400000000000000"/>
              </a:rPr>
            </a:br>
            <a:r>
              <a:rPr lang="en-US" sz="1100" noProof="0">
                <a:effectLst/>
                <a:latin typeface="Cera Pro" panose="00000400000000000000"/>
              </a:rPr>
              <a:t>(</a:t>
            </a:r>
            <a:r>
              <a:rPr lang="pl-PL" sz="1100" noProof="0">
                <a:effectLst/>
                <a:latin typeface="Cera Pro" panose="00000400000000000000"/>
              </a:rPr>
              <a:t>uwzględniono średnią z dni 1-7</a:t>
            </a:r>
            <a:r>
              <a:rPr lang="en-US" sz="1100" noProof="0">
                <a:latin typeface="Cera Pro" panose="00000400000000000000"/>
              </a:rPr>
              <a:t>)</a:t>
            </a:r>
            <a:endParaRPr lang="en-US" sz="11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4942996-F555-202B-724C-528988A51527}"/>
              </a:ext>
            </a:extLst>
          </p:cNvPr>
          <p:cNvSpPr txBox="1"/>
          <p:nvPr/>
        </p:nvSpPr>
        <p:spPr>
          <a:xfrm>
            <a:off x="5405093" y="5637547"/>
            <a:ext cx="6094562" cy="340519"/>
          </a:xfrm>
          <a:prstGeom prst="rect">
            <a:avLst/>
          </a:prstGeom>
          <a:solidFill>
            <a:srgbClr val="F16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l-PL">
                <a:cs typeface="Arial"/>
              </a:rPr>
              <a:t>Żaden pacjent nie osiągnął jeszcze 24-tygodniowego okresu oceny</a:t>
            </a:r>
            <a:endParaRPr lang="en-US"/>
          </a:p>
        </p:txBody>
      </p:sp>
      <p:sp>
        <p:nvSpPr>
          <p:cNvPr id="5" name="TextBox 116">
            <a:extLst>
              <a:ext uri="{FF2B5EF4-FFF2-40B4-BE49-F238E27FC236}">
                <a16:creationId xmlns:a16="http://schemas.microsoft.com/office/drawing/2014/main" id="{9EED4D3A-E213-FCD7-8FB3-8709D11CC71F}"/>
              </a:ext>
            </a:extLst>
          </p:cNvPr>
          <p:cNvSpPr txBox="1"/>
          <p:nvPr/>
        </p:nvSpPr>
        <p:spPr>
          <a:xfrm>
            <a:off x="5288367" y="4846785"/>
            <a:ext cx="2560451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1100">
                <a:latin typeface="Cera Pro" panose="00000400000000000000"/>
              </a:rPr>
              <a:t>Zmiana objętości śledziony</a:t>
            </a:r>
            <a:endParaRPr lang="en-US" sz="1100">
              <a:latin typeface="Cera Pro" panose="00000400000000000000"/>
            </a:endParaRPr>
          </a:p>
          <a:p>
            <a:r>
              <a:rPr lang="en-US" sz="1100">
                <a:latin typeface="Cera Pro" panose="00000400000000000000"/>
              </a:rPr>
              <a:t>(MRI, </a:t>
            </a:r>
            <a:r>
              <a:rPr lang="pl-PL" sz="1100">
                <a:latin typeface="Cera Pro" panose="00000400000000000000"/>
              </a:rPr>
              <a:t>skrining pacjenta</a:t>
            </a:r>
            <a:r>
              <a:rPr lang="en-US" sz="1100">
                <a:latin typeface="Cera Pro" panose="00000400000000000000"/>
              </a:rPr>
              <a:t> vs</a:t>
            </a:r>
            <a:r>
              <a:rPr lang="pl-PL" sz="1100">
                <a:latin typeface="Cera Pro" panose="00000400000000000000"/>
              </a:rPr>
              <a:t>.</a:t>
            </a:r>
            <a:r>
              <a:rPr lang="en-US" sz="1100">
                <a:latin typeface="Cera Pro" panose="00000400000000000000"/>
              </a:rPr>
              <a:t> </a:t>
            </a:r>
            <a:r>
              <a:rPr lang="pl-PL" sz="1100">
                <a:latin typeface="Cera Pro" panose="00000400000000000000"/>
              </a:rPr>
              <a:t>tydzień</a:t>
            </a:r>
            <a:r>
              <a:rPr lang="en-US" sz="1100">
                <a:latin typeface="Cera Pro" panose="00000400000000000000"/>
              </a:rPr>
              <a:t> 12)</a:t>
            </a:r>
          </a:p>
        </p:txBody>
      </p:sp>
      <p:graphicFrame>
        <p:nvGraphicFramePr>
          <p:cNvPr id="7" name="Object 29">
            <a:extLst>
              <a:ext uri="{FF2B5EF4-FFF2-40B4-BE49-F238E27FC236}">
                <a16:creationId xmlns:a16="http://schemas.microsoft.com/office/drawing/2014/main" id="{412AE8D1-08F7-D44D-DA2E-1D7541D6F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515667"/>
              </p:ext>
            </p:extLst>
          </p:nvPr>
        </p:nvGraphicFramePr>
        <p:xfrm>
          <a:off x="5295387" y="2503657"/>
          <a:ext cx="3156268" cy="223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7" imgW="7210604" imgH="5103176" progId="Prism10.Document">
                  <p:embed/>
                </p:oleObj>
              </mc:Choice>
              <mc:Fallback>
                <p:oleObj name="Prism 10" r:id="rId7" imgW="7210604" imgH="5103176" progId="Prism10.Document">
                  <p:embed/>
                  <p:pic>
                    <p:nvPicPr>
                      <p:cNvPr id="7" name="Object 29">
                        <a:extLst>
                          <a:ext uri="{FF2B5EF4-FFF2-40B4-BE49-F238E27FC236}">
                            <a16:creationId xmlns:a16="http://schemas.microsoft.com/office/drawing/2014/main" id="{412AE8D1-08F7-D44D-DA2E-1D7541D6FA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95387" y="2503657"/>
                        <a:ext cx="3156268" cy="2233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e tekstowe 39">
            <a:extLst>
              <a:ext uri="{FF2B5EF4-FFF2-40B4-BE49-F238E27FC236}">
                <a16:creationId xmlns:a16="http://schemas.microsoft.com/office/drawing/2014/main" id="{C9FF58D6-21BF-FEC0-8764-A67F23AF76D6}"/>
              </a:ext>
            </a:extLst>
          </p:cNvPr>
          <p:cNvSpPr txBox="1"/>
          <p:nvPr/>
        </p:nvSpPr>
        <p:spPr>
          <a:xfrm>
            <a:off x="9899706" y="304540"/>
            <a:ext cx="2146188" cy="340519"/>
          </a:xfrm>
          <a:prstGeom prst="roundRect">
            <a:avLst/>
          </a:prstGeom>
          <a:solidFill>
            <a:srgbClr val="F16022"/>
          </a:solidFill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1000" b="1">
                <a:solidFill>
                  <a:srgbClr val="FFFFFF"/>
                </a:solidFill>
              </a:rPr>
              <a:t>Data </a:t>
            </a:r>
            <a:r>
              <a:rPr lang="pl-PL" sz="1000" b="1">
                <a:solidFill>
                  <a:srgbClr val="FFFFFF"/>
                </a:solidFill>
              </a:rPr>
              <a:t>odcięcia danych</a:t>
            </a:r>
            <a:r>
              <a:rPr lang="en-US" sz="1000" b="1">
                <a:solidFill>
                  <a:srgbClr val="FFFFFF"/>
                </a:solidFill>
              </a:rPr>
              <a:t>: </a:t>
            </a:r>
            <a:r>
              <a:rPr lang="pl-PL" sz="1000" b="1">
                <a:solidFill>
                  <a:srgbClr val="FFFFFF"/>
                </a:solidFill>
              </a:rPr>
              <a:t>14 maja</a:t>
            </a:r>
            <a:r>
              <a:rPr lang="en-US" sz="1000" b="1">
                <a:solidFill>
                  <a:srgbClr val="FFFFFF"/>
                </a:solidFill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Pierwsze dane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3693E5B-6FBE-98DD-6A38-D8ED9B5AEC1B}"/>
              </a:ext>
            </a:extLst>
          </p:cNvPr>
          <p:cNvSpPr/>
          <p:nvPr/>
        </p:nvSpPr>
        <p:spPr>
          <a:xfrm>
            <a:off x="2129496" y="6410985"/>
            <a:ext cx="8825016" cy="368497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pPr>
              <a:spcAft>
                <a:spcPts val="300"/>
              </a:spcAft>
            </a:pP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SVR – spleen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volume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reduction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; redukcja objętości śledziony        TSS –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total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symptom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score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; wskaźnik nasilenia objawów klinicznych       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SAEs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serious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adverse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events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; poważne zdarzenia niepożądane</a:t>
            </a:r>
          </a:p>
          <a:p>
            <a:pPr>
              <a:spcAft>
                <a:spcPts val="300"/>
              </a:spcAft>
            </a:pP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QOD –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every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other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day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; co drugi dzień       BID –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twice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pl-PL" sz="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day</a:t>
            </a: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; dwa razy dziennie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31CC4458-86ED-5EA2-8A67-A2EC1D24C300}"/>
              </a:ext>
            </a:extLst>
          </p:cNvPr>
          <p:cNvSpPr/>
          <p:nvPr/>
        </p:nvSpPr>
        <p:spPr>
          <a:xfrm>
            <a:off x="1124818" y="5196125"/>
            <a:ext cx="648000" cy="144000"/>
          </a:xfrm>
          <a:prstGeom prst="rect">
            <a:avLst/>
          </a:prstGeom>
          <a:solidFill>
            <a:srgbClr val="173250"/>
          </a:solidFill>
          <a:ln w="0" cap="flat">
            <a:noFill/>
            <a:prstDash val="solid"/>
            <a:miter/>
          </a:ln>
        </p:spPr>
        <p:txBody>
          <a:bodyPr vert="horz" rtlCol="0" anchor="ctr"/>
          <a:lstStyle/>
          <a:p>
            <a:pPr algn="ctr"/>
            <a:r>
              <a:rPr lang="pl-PL" sz="800">
                <a:solidFill>
                  <a:schemeClr val="bg1"/>
                </a:solidFill>
              </a:rPr>
              <a:t>Legenda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D7CB50D1-E5FE-733F-E08F-D7F29088C1DD}"/>
              </a:ext>
            </a:extLst>
          </p:cNvPr>
          <p:cNvSpPr/>
          <p:nvPr/>
        </p:nvSpPr>
        <p:spPr>
          <a:xfrm>
            <a:off x="822626" y="5393054"/>
            <a:ext cx="828000" cy="180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leczenie w toku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40FA1F11-5FD3-D25D-9F15-8B2181C09B66}"/>
              </a:ext>
            </a:extLst>
          </p:cNvPr>
          <p:cNvSpPr/>
          <p:nvPr/>
        </p:nvSpPr>
        <p:spPr>
          <a:xfrm>
            <a:off x="603711" y="5573054"/>
            <a:ext cx="1584000" cy="180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Przyczyny przerwania leczenia: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249C3A08-CA02-A570-3310-50E3B6E7876E}"/>
              </a:ext>
            </a:extLst>
          </p:cNvPr>
          <p:cNvSpPr/>
          <p:nvPr/>
        </p:nvSpPr>
        <p:spPr>
          <a:xfrm>
            <a:off x="742606" y="5725624"/>
            <a:ext cx="908020" cy="311441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wycofanie zgody</a:t>
            </a:r>
          </a:p>
          <a:p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decyzja badacza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7390173D-7DF9-6B9D-4031-E906C2A64933}"/>
              </a:ext>
            </a:extLst>
          </p:cNvPr>
          <p:cNvSpPr/>
          <p:nvPr/>
        </p:nvSpPr>
        <p:spPr>
          <a:xfrm>
            <a:off x="1791711" y="5742492"/>
            <a:ext cx="792000" cy="145067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Ins="0" rtlCol="0" anchor="ctr"/>
          <a:lstStyle/>
          <a:p>
            <a:pPr>
              <a:spcAft>
                <a:spcPts val="300"/>
              </a:spcAft>
            </a:pPr>
            <a:r>
              <a:rPr lang="pl-PL" sz="800">
                <a:solidFill>
                  <a:schemeClr val="tx1">
                    <a:lumMod val="85000"/>
                    <a:lumOff val="15000"/>
                  </a:schemeClr>
                </a:solidFill>
              </a:rPr>
              <a:t>niepowiązane SAE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0C38190F-F2A9-71CD-F001-71BE59D0ABD3}"/>
              </a:ext>
            </a:extLst>
          </p:cNvPr>
          <p:cNvSpPr/>
          <p:nvPr/>
        </p:nvSpPr>
        <p:spPr>
          <a:xfrm>
            <a:off x="480338" y="1989659"/>
            <a:ext cx="648000" cy="180000"/>
          </a:xfrm>
          <a:prstGeom prst="rect">
            <a:avLst/>
          </a:prstGeom>
          <a:solidFill>
            <a:srgbClr val="173250"/>
          </a:solidFill>
          <a:ln w="0" cap="flat">
            <a:noFill/>
            <a:prstDash val="solid"/>
            <a:miter/>
          </a:ln>
        </p:spPr>
        <p:txBody>
          <a:bodyPr vert="horz" rtlCol="0" anchor="ctr"/>
          <a:lstStyle/>
          <a:p>
            <a:pPr algn="ctr"/>
            <a:r>
              <a:rPr lang="pl-PL" sz="800">
                <a:solidFill>
                  <a:schemeClr val="bg1"/>
                </a:solidFill>
              </a:rPr>
              <a:t>kohorta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2D40918B-1A68-7048-23B5-4D1C568F315F}"/>
              </a:ext>
            </a:extLst>
          </p:cNvPr>
          <p:cNvSpPr/>
          <p:nvPr/>
        </p:nvSpPr>
        <p:spPr>
          <a:xfrm>
            <a:off x="1190522" y="1995755"/>
            <a:ext cx="619200" cy="180000"/>
          </a:xfrm>
          <a:prstGeom prst="rect">
            <a:avLst/>
          </a:prstGeom>
          <a:solidFill>
            <a:srgbClr val="173250"/>
          </a:solidFill>
          <a:ln w="0" cap="flat">
            <a:noFill/>
            <a:prstDash val="solid"/>
            <a:miter/>
          </a:ln>
        </p:spPr>
        <p:txBody>
          <a:bodyPr vert="horz" rtlCol="0" anchor="ctr"/>
          <a:lstStyle/>
          <a:p>
            <a:pPr algn="ctr"/>
            <a:r>
              <a:rPr lang="pl-PL" sz="800">
                <a:solidFill>
                  <a:schemeClr val="bg1"/>
                </a:solidFill>
              </a:rPr>
              <a:t>pacjent</a:t>
            </a: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05D8F6A8-B7BC-9DE3-769C-481C7F42E37C}"/>
              </a:ext>
            </a:extLst>
          </p:cNvPr>
          <p:cNvSpPr/>
          <p:nvPr/>
        </p:nvSpPr>
        <p:spPr>
          <a:xfrm>
            <a:off x="4107997" y="1998803"/>
            <a:ext cx="648000" cy="180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r>
              <a:rPr lang="pl-PL" sz="800" b="1">
                <a:solidFill>
                  <a:srgbClr val="173250"/>
                </a:solidFill>
              </a:rPr>
              <a:t>miesięcy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DB29DFF7-92BE-7E61-CC8D-7F6C6EFF464B}"/>
              </a:ext>
            </a:extLst>
          </p:cNvPr>
          <p:cNvSpPr/>
          <p:nvPr/>
        </p:nvSpPr>
        <p:spPr>
          <a:xfrm>
            <a:off x="534338" y="4508342"/>
            <a:ext cx="540000" cy="108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Ins="0" rtlCol="0" anchor="ctr"/>
          <a:lstStyle/>
          <a:p>
            <a:pPr algn="ctr"/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Kohorta 2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41D71F18-DA12-ACF2-95C3-68DE5D513EF2}"/>
              </a:ext>
            </a:extLst>
          </p:cNvPr>
          <p:cNvSpPr/>
          <p:nvPr/>
        </p:nvSpPr>
        <p:spPr>
          <a:xfrm>
            <a:off x="522146" y="3773774"/>
            <a:ext cx="540000" cy="108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Ins="0" rtlCol="0" anchor="ctr"/>
          <a:lstStyle/>
          <a:p>
            <a:pPr algn="ctr"/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Kohorta 2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0DFD5E7C-503E-E920-632A-31EDC1A67B9B}"/>
              </a:ext>
            </a:extLst>
          </p:cNvPr>
          <p:cNvSpPr/>
          <p:nvPr/>
        </p:nvSpPr>
        <p:spPr>
          <a:xfrm>
            <a:off x="537386" y="3103214"/>
            <a:ext cx="540000" cy="108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Ins="0" rtlCol="0" anchor="ctr"/>
          <a:lstStyle/>
          <a:p>
            <a:pPr algn="ctr"/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Kohorta 1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2C93271F-E742-2828-6696-5472903612A0}"/>
              </a:ext>
            </a:extLst>
          </p:cNvPr>
          <p:cNvSpPr/>
          <p:nvPr/>
        </p:nvSpPr>
        <p:spPr>
          <a:xfrm>
            <a:off x="552626" y="2436225"/>
            <a:ext cx="540000" cy="10800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Ins="0" rtlCol="0" anchor="ctr"/>
          <a:lstStyle/>
          <a:p>
            <a:pPr algn="ctr"/>
            <a:r>
              <a:rPr lang="pl-PL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Kohorta 1</a:t>
            </a: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04DAFE46-90DF-A05C-3224-1D0B06A82915}"/>
              </a:ext>
            </a:extLst>
          </p:cNvPr>
          <p:cNvSpPr/>
          <p:nvPr/>
        </p:nvSpPr>
        <p:spPr>
          <a:xfrm>
            <a:off x="6070789" y="2486292"/>
            <a:ext cx="2006907" cy="261857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pPr algn="ctr"/>
            <a:r>
              <a:rPr lang="pl-PL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Redukcja objętości śledziony</a:t>
            </a:r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AF0F85CF-E09D-32C1-AA71-61F9D2E1FE8A}"/>
              </a:ext>
            </a:extLst>
          </p:cNvPr>
          <p:cNvSpPr/>
          <p:nvPr/>
        </p:nvSpPr>
        <p:spPr>
          <a:xfrm>
            <a:off x="9112841" y="2461768"/>
            <a:ext cx="2006907" cy="261857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pPr algn="ctr"/>
            <a:r>
              <a:rPr lang="pl-PL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Zmiana TSS</a:t>
            </a:r>
            <a:br>
              <a:rPr lang="pl-PL" sz="11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100" b="1">
                <a:solidFill>
                  <a:schemeClr val="tx1">
                    <a:lumMod val="85000"/>
                    <a:lumOff val="15000"/>
                  </a:schemeClr>
                </a:solidFill>
              </a:rPr>
              <a:t> wobec wartości wyjściowej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360FACC6-7357-2B20-D5F8-B4823F0829BB}"/>
              </a:ext>
            </a:extLst>
          </p:cNvPr>
          <p:cNvSpPr/>
          <p:nvPr/>
        </p:nvSpPr>
        <p:spPr>
          <a:xfrm rot="16200000">
            <a:off x="4448059" y="3478226"/>
            <a:ext cx="2006907" cy="160396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pPr algn="ctr"/>
            <a:r>
              <a:rPr lang="pl-PL" sz="900" b="1">
                <a:solidFill>
                  <a:schemeClr val="tx1">
                    <a:lumMod val="85000"/>
                    <a:lumOff val="15000"/>
                  </a:schemeClr>
                </a:solidFill>
              </a:rPr>
              <a:t>Zmiana objętości śledziony (%)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7E078845-4527-18B8-6DEC-1A196429814C}"/>
              </a:ext>
            </a:extLst>
          </p:cNvPr>
          <p:cNvSpPr/>
          <p:nvPr/>
        </p:nvSpPr>
        <p:spPr>
          <a:xfrm rot="16200000">
            <a:off x="7905223" y="3359830"/>
            <a:ext cx="2006907" cy="160396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vert="horz" lIns="0" rtlCol="0" anchor="ctr"/>
          <a:lstStyle/>
          <a:p>
            <a:pPr algn="ctr"/>
            <a:r>
              <a:rPr lang="pl-PL" sz="900" b="1">
                <a:solidFill>
                  <a:schemeClr val="tx1">
                    <a:lumMod val="85000"/>
                    <a:lumOff val="15000"/>
                  </a:schemeClr>
                </a:solidFill>
              </a:rPr>
              <a:t>Zmiana (%)</a:t>
            </a:r>
          </a:p>
        </p:txBody>
      </p:sp>
    </p:spTree>
    <p:extLst>
      <p:ext uri="{BB962C8B-B14F-4D97-AF65-F5344CB8AC3E}">
        <p14:creationId xmlns:p14="http://schemas.microsoft.com/office/powerpoint/2010/main" val="19917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21CB2-36C2-7666-9E78-77CB3F241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2AE92E1-48DE-1655-EDF6-0EBD56101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26062"/>
              </p:ext>
            </p:extLst>
          </p:nvPr>
        </p:nvGraphicFramePr>
        <p:xfrm>
          <a:off x="436932" y="1051835"/>
          <a:ext cx="8560556" cy="4173090"/>
        </p:xfrm>
        <a:graphic>
          <a:graphicData uri="http://schemas.openxmlformats.org/drawingml/2006/table">
            <a:tbl>
              <a:tblPr firstRow="1" bandRow="1"/>
              <a:tblGrid>
                <a:gridCol w="3403711">
                  <a:extLst>
                    <a:ext uri="{9D8B030D-6E8A-4147-A177-3AD203B41FA5}">
                      <a16:colId xmlns:a16="http://schemas.microsoft.com/office/drawing/2014/main" val="2129009945"/>
                    </a:ext>
                  </a:extLst>
                </a:gridCol>
                <a:gridCol w="293117">
                  <a:extLst>
                    <a:ext uri="{9D8B030D-6E8A-4147-A177-3AD203B41FA5}">
                      <a16:colId xmlns:a16="http://schemas.microsoft.com/office/drawing/2014/main" val="266146328"/>
                    </a:ext>
                  </a:extLst>
                </a:gridCol>
                <a:gridCol w="303983">
                  <a:extLst>
                    <a:ext uri="{9D8B030D-6E8A-4147-A177-3AD203B41FA5}">
                      <a16:colId xmlns:a16="http://schemas.microsoft.com/office/drawing/2014/main" val="977843486"/>
                    </a:ext>
                  </a:extLst>
                </a:gridCol>
                <a:gridCol w="303983">
                  <a:extLst>
                    <a:ext uri="{9D8B030D-6E8A-4147-A177-3AD203B41FA5}">
                      <a16:colId xmlns:a16="http://schemas.microsoft.com/office/drawing/2014/main" val="955352628"/>
                    </a:ext>
                  </a:extLst>
                </a:gridCol>
                <a:gridCol w="303983">
                  <a:extLst>
                    <a:ext uri="{9D8B030D-6E8A-4147-A177-3AD203B41FA5}">
                      <a16:colId xmlns:a16="http://schemas.microsoft.com/office/drawing/2014/main" val="464534965"/>
                    </a:ext>
                  </a:extLst>
                </a:gridCol>
                <a:gridCol w="303983">
                  <a:extLst>
                    <a:ext uri="{9D8B030D-6E8A-4147-A177-3AD203B41FA5}">
                      <a16:colId xmlns:a16="http://schemas.microsoft.com/office/drawing/2014/main" val="2356837125"/>
                    </a:ext>
                  </a:extLst>
                </a:gridCol>
                <a:gridCol w="303983">
                  <a:extLst>
                    <a:ext uri="{9D8B030D-6E8A-4147-A177-3AD203B41FA5}">
                      <a16:colId xmlns:a16="http://schemas.microsoft.com/office/drawing/2014/main" val="1948168280"/>
                    </a:ext>
                  </a:extLst>
                </a:gridCol>
                <a:gridCol w="303983">
                  <a:extLst>
                    <a:ext uri="{9D8B030D-6E8A-4147-A177-3AD203B41FA5}">
                      <a16:colId xmlns:a16="http://schemas.microsoft.com/office/drawing/2014/main" val="1950673285"/>
                    </a:ext>
                  </a:extLst>
                </a:gridCol>
                <a:gridCol w="303983">
                  <a:extLst>
                    <a:ext uri="{9D8B030D-6E8A-4147-A177-3AD203B41FA5}">
                      <a16:colId xmlns:a16="http://schemas.microsoft.com/office/drawing/2014/main" val="3260610582"/>
                    </a:ext>
                  </a:extLst>
                </a:gridCol>
                <a:gridCol w="303983">
                  <a:extLst>
                    <a:ext uri="{9D8B030D-6E8A-4147-A177-3AD203B41FA5}">
                      <a16:colId xmlns:a16="http://schemas.microsoft.com/office/drawing/2014/main" val="509868789"/>
                    </a:ext>
                  </a:extLst>
                </a:gridCol>
                <a:gridCol w="303983">
                  <a:extLst>
                    <a:ext uri="{9D8B030D-6E8A-4147-A177-3AD203B41FA5}">
                      <a16:colId xmlns:a16="http://schemas.microsoft.com/office/drawing/2014/main" val="2360115895"/>
                    </a:ext>
                  </a:extLst>
                </a:gridCol>
                <a:gridCol w="303983">
                  <a:extLst>
                    <a:ext uri="{9D8B030D-6E8A-4147-A177-3AD203B41FA5}">
                      <a16:colId xmlns:a16="http://schemas.microsoft.com/office/drawing/2014/main" val="93493262"/>
                    </a:ext>
                  </a:extLst>
                </a:gridCol>
                <a:gridCol w="303983">
                  <a:extLst>
                    <a:ext uri="{9D8B030D-6E8A-4147-A177-3AD203B41FA5}">
                      <a16:colId xmlns:a16="http://schemas.microsoft.com/office/drawing/2014/main" val="471123493"/>
                    </a:ext>
                  </a:extLst>
                </a:gridCol>
                <a:gridCol w="303983">
                  <a:extLst>
                    <a:ext uri="{9D8B030D-6E8A-4147-A177-3AD203B41FA5}">
                      <a16:colId xmlns:a16="http://schemas.microsoft.com/office/drawing/2014/main" val="869980285"/>
                    </a:ext>
                  </a:extLst>
                </a:gridCol>
                <a:gridCol w="303983">
                  <a:extLst>
                    <a:ext uri="{9D8B030D-6E8A-4147-A177-3AD203B41FA5}">
                      <a16:colId xmlns:a16="http://schemas.microsoft.com/office/drawing/2014/main" val="2150961594"/>
                    </a:ext>
                  </a:extLst>
                </a:gridCol>
                <a:gridCol w="303983">
                  <a:extLst>
                    <a:ext uri="{9D8B030D-6E8A-4147-A177-3AD203B41FA5}">
                      <a16:colId xmlns:a16="http://schemas.microsoft.com/office/drawing/2014/main" val="529659683"/>
                    </a:ext>
                  </a:extLst>
                </a:gridCol>
                <a:gridCol w="303983">
                  <a:extLst>
                    <a:ext uri="{9D8B030D-6E8A-4147-A177-3AD203B41FA5}">
                      <a16:colId xmlns:a16="http://schemas.microsoft.com/office/drawing/2014/main" val="347246178"/>
                    </a:ext>
                  </a:extLst>
                </a:gridCol>
                <a:gridCol w="303983">
                  <a:extLst>
                    <a:ext uri="{9D8B030D-6E8A-4147-A177-3AD203B41FA5}">
                      <a16:colId xmlns:a16="http://schemas.microsoft.com/office/drawing/2014/main" val="1531075521"/>
                    </a:ext>
                  </a:extLst>
                </a:gridCol>
              </a:tblGrid>
              <a:tr h="322390">
                <a:tc gridSpan="1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600" b="1" noProof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186774"/>
                  </a:ext>
                </a:extLst>
              </a:tr>
              <a:tr h="387518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/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77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noProof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noProof="0">
                          <a:solidFill>
                            <a:schemeClr val="bg1"/>
                          </a:solidFill>
                        </a:rPr>
                        <a:t>2026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noProof="0">
                          <a:solidFill>
                            <a:schemeClr val="bg1"/>
                          </a:solidFill>
                        </a:rPr>
                        <a:t>2027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noProof="0">
                          <a:solidFill>
                            <a:schemeClr val="bg1"/>
                          </a:solidFill>
                        </a:rPr>
                        <a:t>2028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975165"/>
                  </a:ext>
                </a:extLst>
              </a:tr>
              <a:tr h="38751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b="1" noProof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b="1" noProof="0">
                          <a:solidFill>
                            <a:schemeClr val="bg1"/>
                          </a:solidFill>
                          <a:latin typeface="+mj-lt"/>
                        </a:rPr>
                        <a:t>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b="1" noProof="0">
                          <a:solidFill>
                            <a:schemeClr val="bg1"/>
                          </a:solidFill>
                          <a:latin typeface="+mj-lt"/>
                        </a:rPr>
                        <a:t>III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b="1" noProof="0">
                          <a:solidFill>
                            <a:schemeClr val="bg1"/>
                          </a:solidFill>
                          <a:latin typeface="+mj-lt"/>
                        </a:rPr>
                        <a:t>IV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b="1" noProof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b="1" noProof="0">
                          <a:solidFill>
                            <a:schemeClr val="bg1"/>
                          </a:solidFill>
                          <a:latin typeface="+mj-lt"/>
                        </a:rPr>
                        <a:t>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b="1" noProof="0">
                          <a:solidFill>
                            <a:schemeClr val="bg1"/>
                          </a:solidFill>
                          <a:latin typeface="+mj-lt"/>
                        </a:rPr>
                        <a:t>III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b="1" noProof="0">
                          <a:solidFill>
                            <a:schemeClr val="bg1"/>
                          </a:solidFill>
                          <a:latin typeface="+mj-lt"/>
                        </a:rPr>
                        <a:t>IV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b="1" noProof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b="1" noProof="0">
                          <a:solidFill>
                            <a:schemeClr val="bg1"/>
                          </a:solidFill>
                          <a:latin typeface="+mj-lt"/>
                        </a:rPr>
                        <a:t>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b="1" noProof="0">
                          <a:solidFill>
                            <a:schemeClr val="bg1"/>
                          </a:solidFill>
                          <a:latin typeface="+mj-lt"/>
                        </a:rPr>
                        <a:t>III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b="1" noProof="0">
                          <a:solidFill>
                            <a:schemeClr val="bg1"/>
                          </a:solidFill>
                          <a:latin typeface="+mj-lt"/>
                        </a:rPr>
                        <a:t>IV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b="1" noProof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b="1" noProof="0">
                          <a:solidFill>
                            <a:schemeClr val="bg1"/>
                          </a:solidFill>
                          <a:latin typeface="+mj-lt"/>
                        </a:rPr>
                        <a:t>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b="1" noProof="0">
                          <a:solidFill>
                            <a:schemeClr val="bg1"/>
                          </a:solidFill>
                          <a:latin typeface="+mj-lt"/>
                        </a:rPr>
                        <a:t>III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b="1" noProof="0">
                          <a:solidFill>
                            <a:schemeClr val="bg1"/>
                          </a:solidFill>
                          <a:latin typeface="+mj-lt"/>
                        </a:rPr>
                        <a:t>IV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7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937945"/>
                  </a:ext>
                </a:extLst>
              </a:tr>
              <a:tr h="258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noProof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Badania fazy II </a:t>
                      </a:r>
                      <a:br>
                        <a:rPr lang="pl-PL" sz="1200" b="1" kern="1200" noProof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1" kern="1200" noProof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w hematologicznych nowotworach złośliwych</a:t>
                      </a:r>
                      <a:endParaRPr lang="en-US" sz="1200" b="1" kern="1200" noProof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77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noProof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77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59196"/>
                  </a:ext>
                </a:extLst>
              </a:tr>
              <a:tr h="26055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100" b="1" noProof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36B4A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noProof="0">
                          <a:solidFill>
                            <a:srgbClr val="7C2B90"/>
                          </a:solidFill>
                        </a:rPr>
                        <a:t>RIVER-81</a:t>
                      </a:r>
                      <a:r>
                        <a:rPr lang="en-US" sz="1200" noProof="0">
                          <a:solidFill>
                            <a:srgbClr val="7C2B90"/>
                          </a:solidFill>
                        </a:rPr>
                        <a:t>: </a:t>
                      </a:r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AML, </a:t>
                      </a:r>
                      <a:r>
                        <a:rPr lang="pl-PL" sz="1200" noProof="0">
                          <a:solidFill>
                            <a:schemeClr val="tx1"/>
                          </a:solidFill>
                        </a:rPr>
                        <a:t>skojarzenie z wenetoklaksem</a:t>
                      </a:r>
                      <a:endParaRPr lang="en-US" sz="1200" noProof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spcBef>
                          <a:spcPts val="300"/>
                        </a:spcBef>
                        <a:buClr>
                          <a:srgbClr val="36B4AA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200" b="1" noProof="0">
                        <a:solidFill>
                          <a:srgbClr val="36B4AA"/>
                        </a:solidFill>
                      </a:endParaRP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pl-PL" sz="1600" b="1" noProof="0">
                        <a:solidFill>
                          <a:srgbClr val="F16022"/>
                        </a:solidFill>
                      </a:endParaRP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noProof="0">
                          <a:solidFill>
                            <a:srgbClr val="F16022"/>
                          </a:solidFill>
                        </a:rPr>
                        <a:t>POTAMI-61</a:t>
                      </a:r>
                      <a:r>
                        <a:rPr lang="en-US" sz="1200" noProof="0">
                          <a:solidFill>
                            <a:srgbClr val="F16022"/>
                          </a:solidFill>
                        </a:rPr>
                        <a:t>: </a:t>
                      </a:r>
                      <a:r>
                        <a:rPr lang="pl-PL" sz="1200" noProof="0">
                          <a:solidFill>
                            <a:schemeClr val="tx1"/>
                          </a:solidFill>
                        </a:rPr>
                        <a:t>mielofibroza</a:t>
                      </a:r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 (MF),                    </a:t>
                      </a:r>
                      <a:r>
                        <a:rPr lang="pl-PL" sz="1200" noProof="0">
                          <a:solidFill>
                            <a:schemeClr val="tx1"/>
                          </a:solidFill>
                        </a:rPr>
                        <a:t>monoterapia oraz skojarzenie z ruksolitynibem</a:t>
                      </a:r>
                      <a:endParaRPr lang="en-US" sz="1200" noProof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="1" noProof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600" b="1" noProof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noProof="0">
                          <a:solidFill>
                            <a:srgbClr val="9A005E"/>
                          </a:solidFill>
                        </a:rPr>
                        <a:t>REMARK</a:t>
                      </a:r>
                      <a:r>
                        <a:rPr lang="en-US" sz="1200" noProof="0">
                          <a:solidFill>
                            <a:srgbClr val="9A005E"/>
                          </a:solidFill>
                        </a:rPr>
                        <a:t>: </a:t>
                      </a:r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LR-MDS,                                     </a:t>
                      </a:r>
                      <a:r>
                        <a:rPr lang="pl-PL" sz="1200" noProof="0">
                          <a:solidFill>
                            <a:schemeClr val="tx1"/>
                          </a:solidFill>
                        </a:rPr>
                        <a:t>monoterapia</a:t>
                      </a:r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pl-PL" sz="1200" noProof="0">
                          <a:solidFill>
                            <a:schemeClr val="tx1"/>
                          </a:solidFill>
                        </a:rPr>
                        <a:t>badanie inicjowane przez badacza (ang. </a:t>
                      </a:r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investigator-initiated trial</a:t>
                      </a:r>
                      <a:r>
                        <a:rPr lang="pl-PL" sz="1200" noProof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IIT)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600"/>
                        </a:spcAft>
                      </a:pPr>
                      <a:endParaRPr lang="en-US" sz="1200" b="1" noProof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200" noProof="0"/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200" noProof="0"/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200" noProof="0"/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200" noProof="0"/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200" noProof="0"/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200" noProof="0"/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200" noProof="0"/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200" noProof="0"/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200" noProof="0"/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200" noProof="0"/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200" noProof="0"/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200" noProof="0"/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200" noProof="0"/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200" noProof="0"/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200" noProof="0"/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200" noProof="0"/>
                    </a:p>
                  </a:txBody>
                  <a:tcPr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49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099664"/>
                  </a:ext>
                </a:extLst>
              </a:tr>
            </a:tbl>
          </a:graphicData>
        </a:graphic>
      </p:graphicFrame>
      <p:sp>
        <p:nvSpPr>
          <p:cNvPr id="9" name="pole tekstowe 14">
            <a:extLst>
              <a:ext uri="{FF2B5EF4-FFF2-40B4-BE49-F238E27FC236}">
                <a16:creationId xmlns:a16="http://schemas.microsoft.com/office/drawing/2014/main" id="{89239377-3F42-1FE8-87CA-F55A5F97CFA7}"/>
              </a:ext>
            </a:extLst>
          </p:cNvPr>
          <p:cNvSpPr txBox="1"/>
          <p:nvPr/>
        </p:nvSpPr>
        <p:spPr>
          <a:xfrm>
            <a:off x="5777941" y="3538928"/>
            <a:ext cx="10722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en-US" sz="1000" b="1" noProof="0">
                <a:solidFill>
                  <a:schemeClr val="bg1"/>
                </a:solidFill>
                <a:latin typeface="+mj-lt"/>
              </a:rPr>
              <a:t>Ph II Part 2</a:t>
            </a:r>
          </a:p>
        </p:txBody>
      </p:sp>
      <p:sp>
        <p:nvSpPr>
          <p:cNvPr id="14" name="Graphic 29">
            <a:extLst>
              <a:ext uri="{FF2B5EF4-FFF2-40B4-BE49-F238E27FC236}">
                <a16:creationId xmlns:a16="http://schemas.microsoft.com/office/drawing/2014/main" id="{874F4757-78B6-BFB8-80C6-E83DBDC7A6BF}"/>
              </a:ext>
            </a:extLst>
          </p:cNvPr>
          <p:cNvSpPr/>
          <p:nvPr/>
        </p:nvSpPr>
        <p:spPr>
          <a:xfrm>
            <a:off x="4127156" y="4326853"/>
            <a:ext cx="1212239" cy="28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US" sz="900" b="1">
                <a:solidFill>
                  <a:schemeClr val="bg1"/>
                </a:solidFill>
                <a:latin typeface="Calibri" panose="020F0502020204030204"/>
              </a:rPr>
              <a:t>REMARK </a:t>
            </a:r>
            <a:br>
              <a:rPr lang="pl-PL" sz="900" b="1">
                <a:solidFill>
                  <a:schemeClr val="bg1"/>
                </a:solidFill>
                <a:latin typeface="Calibri" panose="020F0502020204030204"/>
              </a:rPr>
            </a:br>
            <a:r>
              <a:rPr lang="en-US" sz="700" b="1">
                <a:solidFill>
                  <a:schemeClr val="bg1"/>
                </a:solidFill>
                <a:latin typeface="Calibri" panose="020F0502020204030204"/>
              </a:rPr>
              <a:t>(</a:t>
            </a:r>
            <a:r>
              <a:rPr lang="pl-PL" sz="700" b="1">
                <a:solidFill>
                  <a:schemeClr val="bg1"/>
                </a:solidFill>
                <a:latin typeface="Calibri" panose="020F0502020204030204"/>
              </a:rPr>
              <a:t>badanie eksploracyjne;</a:t>
            </a:r>
            <a:r>
              <a:rPr lang="en-US" sz="700" b="1" noProof="0">
                <a:solidFill>
                  <a:schemeClr val="bg1"/>
                </a:solidFill>
                <a:latin typeface="Calibri" panose="020F0502020204030204"/>
              </a:rPr>
              <a:t> IIT)</a:t>
            </a:r>
            <a:endParaRPr lang="en-US" sz="900" b="1" noProof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0" name="Rectangle 67">
            <a:extLst>
              <a:ext uri="{FF2B5EF4-FFF2-40B4-BE49-F238E27FC236}">
                <a16:creationId xmlns:a16="http://schemas.microsoft.com/office/drawing/2014/main" id="{9F29DB71-32AC-D63A-FCF0-98BF981D1CC8}"/>
              </a:ext>
            </a:extLst>
          </p:cNvPr>
          <p:cNvSpPr/>
          <p:nvPr/>
        </p:nvSpPr>
        <p:spPr>
          <a:xfrm>
            <a:off x="7180590" y="4699530"/>
            <a:ext cx="2998347" cy="2766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54"/>
            <a:r>
              <a:rPr lang="pl-PL" sz="1050" b="1">
                <a:solidFill>
                  <a:prstClr val="white">
                    <a:lumMod val="50000"/>
                  </a:prstClr>
                </a:solidFill>
              </a:rPr>
              <a:t>Faza</a:t>
            </a:r>
            <a:r>
              <a:rPr lang="en-US" sz="1050" b="1">
                <a:solidFill>
                  <a:prstClr val="white">
                    <a:lumMod val="50000"/>
                  </a:prstClr>
                </a:solidFill>
              </a:rPr>
              <a:t> III (</a:t>
            </a:r>
            <a:r>
              <a:rPr lang="pl-PL" sz="1050" b="1">
                <a:solidFill>
                  <a:prstClr val="white">
                    <a:lumMod val="50000"/>
                  </a:prstClr>
                </a:solidFill>
              </a:rPr>
              <a:t>potecjalnie w pierwszej linii leczenia - </a:t>
            </a:r>
            <a:r>
              <a:rPr lang="en-US" sz="1050" b="1">
                <a:solidFill>
                  <a:prstClr val="white">
                    <a:lumMod val="50000"/>
                  </a:prstClr>
                </a:solidFill>
              </a:rPr>
              <a:t>1L</a:t>
            </a:r>
            <a:r>
              <a:rPr lang="pl-PL" sz="1050" b="1">
                <a:solidFill>
                  <a:prstClr val="white">
                    <a:lumMod val="50000"/>
                  </a:prstClr>
                </a:solidFill>
              </a:rPr>
              <a:t>)</a:t>
            </a:r>
            <a:endParaRPr lang="en-US" sz="1050" b="1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Graphic 29">
            <a:extLst>
              <a:ext uri="{FF2B5EF4-FFF2-40B4-BE49-F238E27FC236}">
                <a16:creationId xmlns:a16="http://schemas.microsoft.com/office/drawing/2014/main" id="{AAEFB53C-341D-BEC2-1D92-A3D2A7A96043}"/>
              </a:ext>
            </a:extLst>
          </p:cNvPr>
          <p:cNvSpPr/>
          <p:nvPr/>
        </p:nvSpPr>
        <p:spPr>
          <a:xfrm rot="5400000">
            <a:off x="6114000" y="2799035"/>
            <a:ext cx="288000" cy="17458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000" b="1" noProof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77AE3618-321D-F92A-E0AC-294185FEE8B9}"/>
              </a:ext>
            </a:extLst>
          </p:cNvPr>
          <p:cNvSpPr/>
          <p:nvPr/>
        </p:nvSpPr>
        <p:spPr>
          <a:xfrm>
            <a:off x="4127156" y="3527979"/>
            <a:ext cx="1213337" cy="2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pl-PL" sz="800" b="1">
                <a:solidFill>
                  <a:schemeClr val="bg1"/>
                </a:solidFill>
              </a:rPr>
              <a:t>Część eksploracyjna</a:t>
            </a: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26" name="pole tekstowe 24">
            <a:extLst>
              <a:ext uri="{FF2B5EF4-FFF2-40B4-BE49-F238E27FC236}">
                <a16:creationId xmlns:a16="http://schemas.microsoft.com/office/drawing/2014/main" id="{DDDAE40C-CDA4-3522-D801-A70A8CDAF5B2}"/>
              </a:ext>
            </a:extLst>
          </p:cNvPr>
          <p:cNvSpPr txBox="1"/>
          <p:nvPr/>
        </p:nvSpPr>
        <p:spPr>
          <a:xfrm>
            <a:off x="5391631" y="3562349"/>
            <a:ext cx="17393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pl-PL" sz="800" b="1">
                <a:solidFill>
                  <a:schemeClr val="bg1"/>
                </a:solidFill>
              </a:rPr>
              <a:t>Część potwierdzająca</a:t>
            </a: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28" name="Rectangle 72">
            <a:extLst>
              <a:ext uri="{FF2B5EF4-FFF2-40B4-BE49-F238E27FC236}">
                <a16:creationId xmlns:a16="http://schemas.microsoft.com/office/drawing/2014/main" id="{DD7DDD91-641D-BE2A-5425-9D44B1B1798E}"/>
              </a:ext>
            </a:extLst>
          </p:cNvPr>
          <p:cNvSpPr/>
          <p:nvPr/>
        </p:nvSpPr>
        <p:spPr>
          <a:xfrm>
            <a:off x="6355404" y="3868480"/>
            <a:ext cx="3822121" cy="285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54"/>
            <a:r>
              <a:rPr lang="en-US" sz="1050" b="1" noProof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   </a:t>
            </a:r>
            <a:r>
              <a:rPr lang="pl-PL" sz="1050" b="1">
                <a:solidFill>
                  <a:prstClr val="white">
                    <a:lumMod val="50000"/>
                  </a:prstClr>
                </a:solidFill>
              </a:rPr>
              <a:t>Faza</a:t>
            </a:r>
            <a:r>
              <a:rPr lang="en-US" sz="1050" b="1">
                <a:solidFill>
                  <a:prstClr val="white">
                    <a:lumMod val="50000"/>
                  </a:prstClr>
                </a:solidFill>
              </a:rPr>
              <a:t> III (</a:t>
            </a:r>
            <a:r>
              <a:rPr lang="pl-PL" sz="1050" b="1">
                <a:solidFill>
                  <a:prstClr val="white">
                    <a:lumMod val="50000"/>
                  </a:prstClr>
                </a:solidFill>
              </a:rPr>
              <a:t>potecjalnie w pierwszej linii leczenia - </a:t>
            </a:r>
            <a:r>
              <a:rPr lang="en-US" sz="1050" b="1">
                <a:solidFill>
                  <a:prstClr val="white">
                    <a:lumMod val="50000"/>
                  </a:prstClr>
                </a:solidFill>
              </a:rPr>
              <a:t>1L)</a:t>
            </a:r>
          </a:p>
        </p:txBody>
      </p:sp>
      <p:sp>
        <p:nvSpPr>
          <p:cNvPr id="29" name="Star: 5 Points 66">
            <a:extLst>
              <a:ext uri="{FF2B5EF4-FFF2-40B4-BE49-F238E27FC236}">
                <a16:creationId xmlns:a16="http://schemas.microsoft.com/office/drawing/2014/main" id="{2C2248E3-4417-8C2A-EE9B-E1E994174937}"/>
              </a:ext>
            </a:extLst>
          </p:cNvPr>
          <p:cNvSpPr/>
          <p:nvPr/>
        </p:nvSpPr>
        <p:spPr>
          <a:xfrm>
            <a:off x="7616835" y="3517695"/>
            <a:ext cx="324000" cy="28800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noProof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Star: 5 Points 66">
            <a:extLst>
              <a:ext uri="{FF2B5EF4-FFF2-40B4-BE49-F238E27FC236}">
                <a16:creationId xmlns:a16="http://schemas.microsoft.com/office/drawing/2014/main" id="{65B1887B-1AD7-2347-6785-0618F54C11C4}"/>
              </a:ext>
            </a:extLst>
          </p:cNvPr>
          <p:cNvSpPr/>
          <p:nvPr/>
        </p:nvSpPr>
        <p:spPr>
          <a:xfrm>
            <a:off x="10596621" y="3848624"/>
            <a:ext cx="324000" cy="28800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noProof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Star: 5 Points 66">
            <a:extLst>
              <a:ext uri="{FF2B5EF4-FFF2-40B4-BE49-F238E27FC236}">
                <a16:creationId xmlns:a16="http://schemas.microsoft.com/office/drawing/2014/main" id="{7317B011-3017-7BA7-9A0A-8245740D4003}"/>
              </a:ext>
            </a:extLst>
          </p:cNvPr>
          <p:cNvSpPr/>
          <p:nvPr/>
        </p:nvSpPr>
        <p:spPr>
          <a:xfrm>
            <a:off x="10596621" y="4649235"/>
            <a:ext cx="324000" cy="28800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noProof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CD81C34-5FA0-7677-BC5E-C11AA97DDA92}"/>
              </a:ext>
            </a:extLst>
          </p:cNvPr>
          <p:cNvSpPr txBox="1"/>
          <p:nvPr/>
        </p:nvSpPr>
        <p:spPr>
          <a:xfrm>
            <a:off x="9157608" y="1499061"/>
            <a:ext cx="992115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l-PL" sz="1300" b="1">
                <a:solidFill>
                  <a:srgbClr val="17375F"/>
                </a:solidFill>
              </a:rPr>
              <a:t>Po</a:t>
            </a:r>
            <a:r>
              <a:rPr lang="en-US" sz="1300" b="1" noProof="0">
                <a:solidFill>
                  <a:srgbClr val="17375F"/>
                </a:solidFill>
              </a:rPr>
              <a:t> 2028</a:t>
            </a:r>
          </a:p>
        </p:txBody>
      </p:sp>
      <p:sp>
        <p:nvSpPr>
          <p:cNvPr id="6" name="Graphic 29">
            <a:extLst>
              <a:ext uri="{FF2B5EF4-FFF2-40B4-BE49-F238E27FC236}">
                <a16:creationId xmlns:a16="http://schemas.microsoft.com/office/drawing/2014/main" id="{FAB2FE07-51EA-D815-F407-BBEAD3AD566D}"/>
              </a:ext>
            </a:extLst>
          </p:cNvPr>
          <p:cNvSpPr>
            <a:spLocks/>
          </p:cNvSpPr>
          <p:nvPr/>
        </p:nvSpPr>
        <p:spPr>
          <a:xfrm rot="5400000">
            <a:off x="4589275" y="2258843"/>
            <a:ext cx="288001" cy="1212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000" b="1" noProof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3" name="pole tekstowe 17">
            <a:extLst>
              <a:ext uri="{FF2B5EF4-FFF2-40B4-BE49-F238E27FC236}">
                <a16:creationId xmlns:a16="http://schemas.microsoft.com/office/drawing/2014/main" id="{D8B6FD14-B4FC-D70D-9AC6-3A7685DAF988}"/>
              </a:ext>
            </a:extLst>
          </p:cNvPr>
          <p:cNvSpPr txBox="1"/>
          <p:nvPr/>
        </p:nvSpPr>
        <p:spPr>
          <a:xfrm>
            <a:off x="4127158" y="2752592"/>
            <a:ext cx="12122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pl-PL" sz="800" b="1" noProof="0">
                <a:solidFill>
                  <a:schemeClr val="bg1"/>
                </a:solidFill>
                <a:latin typeface="+mj-lt"/>
              </a:rPr>
              <a:t>Część eksploracyjna</a:t>
            </a:r>
            <a:endParaRPr lang="en-US" sz="800" b="1" noProof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67">
            <a:extLst>
              <a:ext uri="{FF2B5EF4-FFF2-40B4-BE49-F238E27FC236}">
                <a16:creationId xmlns:a16="http://schemas.microsoft.com/office/drawing/2014/main" id="{B7CED52E-F37D-53D2-15B1-A4A9EBE37FAF}"/>
              </a:ext>
            </a:extLst>
          </p:cNvPr>
          <p:cNvSpPr/>
          <p:nvPr/>
        </p:nvSpPr>
        <p:spPr>
          <a:xfrm>
            <a:off x="6044119" y="3054534"/>
            <a:ext cx="4133407" cy="285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54"/>
            <a:r>
              <a:rPr lang="pl-PL" sz="1050" b="1" noProof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Faza</a:t>
            </a:r>
            <a:r>
              <a:rPr lang="en-US" sz="1050" b="1" noProof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III (</a:t>
            </a:r>
            <a:r>
              <a:rPr lang="pl-PL" sz="1050" b="1" noProof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potecjalnie w pierwszej linii leczenia - </a:t>
            </a:r>
            <a:r>
              <a:rPr lang="en-US" sz="1050" b="1" noProof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1L)</a:t>
            </a:r>
          </a:p>
        </p:txBody>
      </p:sp>
      <p:sp>
        <p:nvSpPr>
          <p:cNvPr id="18" name="Star: 5 Points 66">
            <a:extLst>
              <a:ext uri="{FF2B5EF4-FFF2-40B4-BE49-F238E27FC236}">
                <a16:creationId xmlns:a16="http://schemas.microsoft.com/office/drawing/2014/main" id="{90A310E7-A136-9067-1F2C-04D694A79D46}"/>
              </a:ext>
            </a:extLst>
          </p:cNvPr>
          <p:cNvSpPr/>
          <p:nvPr/>
        </p:nvSpPr>
        <p:spPr>
          <a:xfrm>
            <a:off x="10596621" y="3047253"/>
            <a:ext cx="324000" cy="28800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noProof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Graphic 29">
            <a:extLst>
              <a:ext uri="{FF2B5EF4-FFF2-40B4-BE49-F238E27FC236}">
                <a16:creationId xmlns:a16="http://schemas.microsoft.com/office/drawing/2014/main" id="{D7B1553F-7121-96F4-7115-22239AD4E905}"/>
              </a:ext>
            </a:extLst>
          </p:cNvPr>
          <p:cNvSpPr>
            <a:spLocks/>
          </p:cNvSpPr>
          <p:nvPr/>
        </p:nvSpPr>
        <p:spPr>
          <a:xfrm>
            <a:off x="5391631" y="2720960"/>
            <a:ext cx="1127803" cy="2852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pl-PL" sz="800" b="1">
                <a:solidFill>
                  <a:schemeClr val="bg1"/>
                </a:solidFill>
              </a:rPr>
              <a:t>Część potwierdzająca</a:t>
            </a: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17" name="Star: 5 Points 66">
            <a:extLst>
              <a:ext uri="{FF2B5EF4-FFF2-40B4-BE49-F238E27FC236}">
                <a16:creationId xmlns:a16="http://schemas.microsoft.com/office/drawing/2014/main" id="{D85F68B6-8CC1-99DB-BFCA-D99327DADC8C}"/>
              </a:ext>
            </a:extLst>
          </p:cNvPr>
          <p:cNvSpPr/>
          <p:nvPr/>
        </p:nvSpPr>
        <p:spPr>
          <a:xfrm>
            <a:off x="6856590" y="2687557"/>
            <a:ext cx="324000" cy="28800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noProof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04">
            <a:extLst>
              <a:ext uri="{FF2B5EF4-FFF2-40B4-BE49-F238E27FC236}">
                <a16:creationId xmlns:a16="http://schemas.microsoft.com/office/drawing/2014/main" id="{DD4259BA-9664-862C-72E9-637762AEB5B4}"/>
              </a:ext>
            </a:extLst>
          </p:cNvPr>
          <p:cNvSpPr txBox="1"/>
          <p:nvPr/>
        </p:nvSpPr>
        <p:spPr>
          <a:xfrm>
            <a:off x="9076576" y="5474566"/>
            <a:ext cx="2328024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pl-PL" sz="1000" b="1" kern="0">
                <a:solidFill>
                  <a:prstClr val="black"/>
                </a:solidFill>
                <a:latin typeface="+mj-lt"/>
              </a:rPr>
              <a:t>Rozpoczęcie procesu rejestracji </a:t>
            </a:r>
            <a:br>
              <a:rPr lang="pl-PL" sz="1000" b="1" kern="0">
                <a:solidFill>
                  <a:prstClr val="black"/>
                </a:solidFill>
                <a:latin typeface="+mj-lt"/>
              </a:rPr>
            </a:br>
            <a:r>
              <a:rPr lang="pl-PL" sz="1000" b="1" kern="0">
                <a:solidFill>
                  <a:prstClr val="black"/>
                </a:solidFill>
                <a:latin typeface="+mj-lt"/>
              </a:rPr>
              <a:t>w wybranych regionach</a:t>
            </a:r>
            <a:endParaRPr lang="en-US" sz="1000" b="1" ker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1" name="Star: 5 Points 66">
            <a:extLst>
              <a:ext uri="{FF2B5EF4-FFF2-40B4-BE49-F238E27FC236}">
                <a16:creationId xmlns:a16="http://schemas.microsoft.com/office/drawing/2014/main" id="{68413194-7D12-532D-82E5-D55481ED3098}"/>
              </a:ext>
            </a:extLst>
          </p:cNvPr>
          <p:cNvSpPr/>
          <p:nvPr/>
        </p:nvSpPr>
        <p:spPr>
          <a:xfrm>
            <a:off x="8733602" y="5521096"/>
            <a:ext cx="324000" cy="28800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Graphic 29">
            <a:extLst>
              <a:ext uri="{FF2B5EF4-FFF2-40B4-BE49-F238E27FC236}">
                <a16:creationId xmlns:a16="http://schemas.microsoft.com/office/drawing/2014/main" id="{A9EC69FF-7AFF-7000-2BAF-EE19065F2DD2}"/>
              </a:ext>
            </a:extLst>
          </p:cNvPr>
          <p:cNvSpPr/>
          <p:nvPr/>
        </p:nvSpPr>
        <p:spPr>
          <a:xfrm>
            <a:off x="5777941" y="4320890"/>
            <a:ext cx="1838893" cy="28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pl-PL" sz="800" b="1">
                <a:solidFill>
                  <a:schemeClr val="bg1"/>
                </a:solidFill>
                <a:latin typeface="Calibri" panose="020F0502020204030204"/>
              </a:rPr>
              <a:t>Badanie potwierdzające fazy II</a:t>
            </a:r>
            <a:endParaRPr lang="en-US" sz="800" b="1" noProof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D8C740-B3C2-E840-6F01-E0BCC44B55D2}"/>
              </a:ext>
            </a:extLst>
          </p:cNvPr>
          <p:cNvSpPr txBox="1">
            <a:spLocks/>
          </p:cNvSpPr>
          <p:nvPr/>
        </p:nvSpPr>
        <p:spPr>
          <a:xfrm>
            <a:off x="428625" y="285157"/>
            <a:ext cx="11444474" cy="388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/>
              <a:t>Możliwy program rozwoju klinicznego RVU120</a:t>
            </a:r>
            <a:br>
              <a:rPr lang="pl-PL" noProof="0">
                <a:solidFill>
                  <a:srgbClr val="17375F"/>
                </a:solidFill>
              </a:rPr>
            </a:br>
            <a:r>
              <a:rPr lang="pl-PL" noProof="0">
                <a:solidFill>
                  <a:srgbClr val="17375F"/>
                </a:solidFill>
              </a:rPr>
              <a:t>z wysokim potencjałem komercyjnym</a:t>
            </a:r>
            <a:endParaRPr lang="pl-PL" noProof="0">
              <a:solidFill>
                <a:srgbClr val="17375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98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yvu PowerPoint Template">
  <a:themeElements>
    <a:clrScheme name="Custom 24">
      <a:dk1>
        <a:sysClr val="windowText" lastClr="000000"/>
      </a:dk1>
      <a:lt1>
        <a:srgbClr val="FFFFFF"/>
      </a:lt1>
      <a:dk2>
        <a:srgbClr val="36B4AA"/>
      </a:dk2>
      <a:lt2>
        <a:srgbClr val="EAEAEA"/>
      </a:lt2>
      <a:accent1>
        <a:srgbClr val="20829D"/>
      </a:accent1>
      <a:accent2>
        <a:srgbClr val="17375F"/>
      </a:accent2>
      <a:accent3>
        <a:srgbClr val="7C2B90"/>
      </a:accent3>
      <a:accent4>
        <a:srgbClr val="F16022"/>
      </a:accent4>
      <a:accent5>
        <a:srgbClr val="FDBA24"/>
      </a:accent5>
      <a:accent6>
        <a:srgbClr val="9A005E"/>
      </a:accent6>
      <a:hlink>
        <a:srgbClr val="36B4AA"/>
      </a:hlink>
      <a:folHlink>
        <a:srgbClr val="EAEAEA"/>
      </a:folHlink>
    </a:clrScheme>
    <a:fontScheme name="Ryvu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0" cap="flat">
          <a:noFill/>
          <a:prstDash val="solid"/>
          <a:miter/>
        </a:ln>
      </a:spPr>
      <a:bodyPr vert="horz" rtlCol="0" anchor="ctr"/>
      <a:lstStyle>
        <a:defPPr algn="ctr">
          <a:defRPr sz="1400" dirty="0">
            <a:solidFill>
              <a:schemeClr val="bg1"/>
            </a:solidFill>
          </a:defRPr>
        </a:defPPr>
      </a:lst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64A1E105F7774EB61BDDC8A1AE220D" ma:contentTypeVersion="24" ma:contentTypeDescription="Create a new document." ma:contentTypeScope="" ma:versionID="fe70efe949e92c56c5b8db3b500593ad">
  <xsd:schema xmlns:xsd="http://www.w3.org/2001/XMLSchema" xmlns:xs="http://www.w3.org/2001/XMLSchema" xmlns:p="http://schemas.microsoft.com/office/2006/metadata/properties" xmlns:ns2="dd582d9a-14a7-4e1d-b2a5-f7ab0a542783" xmlns:ns3="d8f8e992-2a9f-434f-bb05-341e5aa9f320" targetNamespace="http://schemas.microsoft.com/office/2006/metadata/properties" ma:root="true" ma:fieldsID="7fc414e7c92ea1e227b5d8e5d12f28f0" ns2:_="" ns3:_="">
    <xsd:import namespace="dd582d9a-14a7-4e1d-b2a5-f7ab0a542783"/>
    <xsd:import namespace="d8f8e992-2a9f-434f-bb05-341e5aa9f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Business_x0020_Owner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82d9a-14a7-4e1d-b2a5-f7ab0a5427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Business_x0020_Owner" ma:index="21" nillable="true" ma:displayName="Business Owner" ma:list="UserInfo" ma:SharePointGroup="0" ma:internalName="Business_x0020_Owne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aab58a8-e415-4908-8336-50713ff100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8e992-2a9f-434f-bb05-341e5aa9f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7a708c0-7e82-44af-bdb4-5a7bccf6d36b}" ma:internalName="TaxCatchAll" ma:showField="CatchAllData" ma:web="d8f8e992-2a9f-434f-bb05-341e5aa9f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582d9a-14a7-4e1d-b2a5-f7ab0a542783">
      <Terms xmlns="http://schemas.microsoft.com/office/infopath/2007/PartnerControls"/>
    </lcf76f155ced4ddcb4097134ff3c332f>
    <TaxCatchAll xmlns="d8f8e992-2a9f-434f-bb05-341e5aa9f320" xsi:nil="true"/>
    <Business_x0020_Owner xmlns="dd582d9a-14a7-4e1d-b2a5-f7ab0a542783">
      <UserInfo>
        <DisplayName/>
        <AccountId xsi:nil="true"/>
        <AccountType/>
      </UserInfo>
    </Business_x0020_Owner>
    <SharedWithUsers xmlns="d8f8e992-2a9f-434f-bb05-341e5aa9f320">
      <UserInfo>
        <DisplayName>Kamil Sitarz</DisplayName>
        <AccountId>235</AccountId>
        <AccountType/>
      </UserInfo>
      <UserInfo>
        <DisplayName>Justyna Żółtek</DisplayName>
        <AccountId>394</AccountId>
        <AccountType/>
      </UserInfo>
      <UserInfo>
        <DisplayName>Krzysztof Brzózka</DisplayName>
        <AccountId>102</AccountId>
        <AccountType/>
      </UserInfo>
      <UserInfo>
        <DisplayName>Anna Wilk</DisplayName>
        <AccountId>2452</AccountId>
        <AccountType/>
      </UserInfo>
      <UserInfo>
        <DisplayName>Vatnak Vat-Ho</DisplayName>
        <AccountId>373</AccountId>
        <AccountType/>
      </UserInfo>
      <UserInfo>
        <DisplayName>Joanna Ostromęcka</DisplayName>
        <AccountId>2667</AccountId>
        <AccountType/>
      </UserInfo>
      <UserInfo>
        <DisplayName>Michał Bednarczyk</DisplayName>
        <AccountId>2106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B9EB7E9-09C5-420B-9F2A-2EF0A5DDD46B}">
  <ds:schemaRefs>
    <ds:schemaRef ds:uri="d8f8e992-2a9f-434f-bb05-341e5aa9f320"/>
    <ds:schemaRef ds:uri="dd582d9a-14a7-4e1d-b2a5-f7ab0a5427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4C5229-3A62-4B7F-AE89-2CCE72CCA5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9C5A69-C175-47A2-B446-8C91D4F850AF}">
  <ds:schemaRefs>
    <ds:schemaRef ds:uri="d8f8e992-2a9f-434f-bb05-341e5aa9f320"/>
    <ds:schemaRef ds:uri="dd582d9a-14a7-4e1d-b2a5-f7ab0a54278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412e0527-92cc-4f1b-a2d5-9692a763df44}" enabled="0" method="" siteId="{412e0527-92cc-4f1b-a2d5-9692a763df4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2434</Words>
  <Application>Microsoft Office PowerPoint</Application>
  <PresentationFormat>Panoramiczny</PresentationFormat>
  <Paragraphs>441</Paragraphs>
  <Slides>10</Slides>
  <Notes>9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Cera Pro</vt:lpstr>
      <vt:lpstr>Courier New</vt:lpstr>
      <vt:lpstr>Ryvu PowerPoint Template</vt:lpstr>
      <vt:lpstr>think-cell Slide</vt:lpstr>
      <vt:lpstr>Prism 10</vt:lpstr>
      <vt:lpstr>Prezentacja programu PowerPoint</vt:lpstr>
      <vt:lpstr>Prezentacja programu PowerPoint</vt:lpstr>
      <vt:lpstr>Potwierdzony korzystny profil bezpieczeństwa</vt:lpstr>
      <vt:lpstr>7 z 27 ocenianych pacjentów osiągnęło CR/CRi</vt:lpstr>
      <vt:lpstr>Podawanie RVU120 w schemacie codziennym wpływa na zwiększenie odsetka CR/CRi i dłuższy czas trwania odpowiedzi</vt:lpstr>
      <vt:lpstr>Brak trwałych odpowiedzi (CR) u leczonych pacjentów spowodował wstrzymanie dalszej rekrutacji</vt:lpstr>
      <vt:lpstr>Terapia RVU120 w MF jest tolerowana zarówno jako monoterapia, jak i w skojarzeniu z ruksolitynibem (RUX)</vt:lpstr>
      <vt:lpstr>Badanie fazy II w mielofibrozie (MF) wykazuje wczesne  oznaki aktywności klinicznej RVU120 po 12 tygodniach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Ryvu Corporate Presentation</dc:title>
  <dc:creator>Olga Uzun</dc:creator>
  <cp:lastModifiedBy>Jakub Janowski</cp:lastModifiedBy>
  <cp:revision>4</cp:revision>
  <dcterms:created xsi:type="dcterms:W3CDTF">2023-11-02T15:59:16Z</dcterms:created>
  <dcterms:modified xsi:type="dcterms:W3CDTF">2025-06-12T05:50:01Z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0x010100B664A1E105F7774EB61BDDC8A1AE220D</vt:lpwstr>
  </property>
  <property fmtid="{D5CDD505-2E9C-101B-9397-08002B2CF9AE}" pid="3" name="MediaServiceImageTags">
    <vt:lpwstr/>
  </property>
</Properties>
</file>